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</p:sldIdLst>
  <p:sldSz cx="9144000" cy="5143500" type="screen16x9"/>
  <p:notesSz cx="9144000" cy="51435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25" d="100"/>
          <a:sy n="125" d="100"/>
        </p:scale>
        <p:origin x="231" y="4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245363"/>
            <a:ext cx="3868420" cy="563880"/>
          </a:xfrm>
          <a:custGeom>
            <a:avLst/>
            <a:gdLst/>
            <a:ahLst/>
            <a:cxnLst/>
            <a:rect l="l" t="t" r="r" b="b"/>
            <a:pathLst>
              <a:path w="3868420" h="563880">
                <a:moveTo>
                  <a:pt x="3585972" y="0"/>
                </a:moveTo>
                <a:lnTo>
                  <a:pt x="0" y="0"/>
                </a:lnTo>
                <a:lnTo>
                  <a:pt x="0" y="563880"/>
                </a:lnTo>
                <a:lnTo>
                  <a:pt x="3585972" y="563880"/>
                </a:lnTo>
                <a:lnTo>
                  <a:pt x="3867912" y="281939"/>
                </a:lnTo>
                <a:lnTo>
                  <a:pt x="3585972" y="0"/>
                </a:lnTo>
                <a:close/>
              </a:path>
            </a:pathLst>
          </a:custGeom>
          <a:solidFill>
            <a:srgbClr val="1F5F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73990" y="2175205"/>
            <a:ext cx="8796019" cy="75691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12/18/2023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800" b="1" i="0">
                <a:solidFill>
                  <a:srgbClr val="FF0000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12/18/2023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094603" y="1735264"/>
            <a:ext cx="2548254" cy="31730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rgbClr val="212A35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12/18/2023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12/18/2023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12/18/2023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95730" y="383285"/>
            <a:ext cx="7352538" cy="11233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28243" y="1793829"/>
            <a:ext cx="7687513" cy="167258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1" i="0">
                <a:solidFill>
                  <a:srgbClr val="FF0000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12/18/2023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TINPNC.DT@fpt.net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jp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59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12" Type="http://schemas.openxmlformats.org/officeDocument/2006/relationships/image" Target="../media/image58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11" Type="http://schemas.openxmlformats.org/officeDocument/2006/relationships/image" Target="../media/image57.png"/><Relationship Id="rId5" Type="http://schemas.openxmlformats.org/officeDocument/2006/relationships/image" Target="../media/image51.png"/><Relationship Id="rId10" Type="http://schemas.openxmlformats.org/officeDocument/2006/relationships/image" Target="../media/image56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7" Type="http://schemas.openxmlformats.org/officeDocument/2006/relationships/image" Target="../media/image66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7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g"/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jp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5.png"/><Relationship Id="rId4" Type="http://schemas.openxmlformats.org/officeDocument/2006/relationships/image" Target="../media/image84.jp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hyperlink" Target="mailto:TINPNC.DT@fpt.net" TargetMode="Externa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1523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4000" y="0"/>
                </a:moveTo>
                <a:lnTo>
                  <a:pt x="0" y="0"/>
                </a:lnTo>
                <a:lnTo>
                  <a:pt x="0" y="5143500"/>
                </a:lnTo>
                <a:lnTo>
                  <a:pt x="9144000" y="5143500"/>
                </a:lnTo>
                <a:lnTo>
                  <a:pt x="9144000" y="0"/>
                </a:lnTo>
                <a:close/>
              </a:path>
            </a:pathLst>
          </a:custGeom>
          <a:solidFill>
            <a:srgbClr val="FBFCF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652272"/>
            <a:ext cx="9143999" cy="38389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11276" y="1172032"/>
            <a:ext cx="2277110" cy="8801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5600" spc="250" dirty="0"/>
              <a:t>WIFI</a:t>
            </a:r>
            <a:r>
              <a:rPr sz="5600" spc="-110" dirty="0"/>
              <a:t> </a:t>
            </a:r>
            <a:r>
              <a:rPr sz="5600" spc="240" dirty="0"/>
              <a:t>6</a:t>
            </a:r>
            <a:endParaRPr sz="5600"/>
          </a:p>
        </p:txBody>
      </p:sp>
      <p:sp>
        <p:nvSpPr>
          <p:cNvPr id="5" name="object 5"/>
          <p:cNvSpPr/>
          <p:nvPr/>
        </p:nvSpPr>
        <p:spPr>
          <a:xfrm>
            <a:off x="3870959" y="0"/>
            <a:ext cx="1402080" cy="7696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71550" y="2401061"/>
            <a:ext cx="204597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100" dirty="0">
                <a:solidFill>
                  <a:srgbClr val="FFFFFF"/>
                </a:solidFill>
                <a:latin typeface="Arial"/>
                <a:cs typeface="Arial"/>
              </a:rPr>
              <a:t>Các </a:t>
            </a:r>
            <a:r>
              <a:rPr sz="1800" i="1" spc="-85" dirty="0">
                <a:solidFill>
                  <a:srgbClr val="FFFFFF"/>
                </a:solidFill>
                <a:latin typeface="Arial"/>
                <a:cs typeface="Arial"/>
              </a:rPr>
              <a:t>bước </a:t>
            </a:r>
            <a:r>
              <a:rPr sz="1800" i="1" spc="45" dirty="0">
                <a:solidFill>
                  <a:srgbClr val="FFFFFF"/>
                </a:solidFill>
                <a:latin typeface="Arial"/>
                <a:cs typeface="Arial"/>
              </a:rPr>
              <a:t>thi</a:t>
            </a:r>
            <a:r>
              <a:rPr sz="1800" i="1" spc="1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i="1" spc="-55" dirty="0">
                <a:solidFill>
                  <a:srgbClr val="FFFFFF"/>
                </a:solidFill>
                <a:latin typeface="Arial"/>
                <a:cs typeface="Arial"/>
              </a:rPr>
              <a:t>công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800" i="1" spc="-100" dirty="0">
                <a:solidFill>
                  <a:srgbClr val="FFFFFF"/>
                </a:solidFill>
                <a:latin typeface="Arial"/>
                <a:cs typeface="Arial"/>
              </a:rPr>
              <a:t>Swap </a:t>
            </a:r>
            <a:r>
              <a:rPr sz="1800" i="1" spc="-35" dirty="0">
                <a:solidFill>
                  <a:srgbClr val="FFFFFF"/>
                </a:solidFill>
                <a:latin typeface="Arial"/>
                <a:cs typeface="Arial"/>
              </a:rPr>
              <a:t>Modem WiFi</a:t>
            </a:r>
            <a:r>
              <a:rPr sz="1800" i="1" spc="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i="1" spc="-35" dirty="0">
                <a:solidFill>
                  <a:srgbClr val="FFFFFF"/>
                </a:solidFill>
                <a:latin typeface="Arial"/>
                <a:cs typeface="Arial"/>
              </a:rPr>
              <a:t>6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107819" y="4780889"/>
            <a:ext cx="492633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35" dirty="0">
                <a:solidFill>
                  <a:srgbClr val="0F2F45"/>
                </a:solidFill>
                <a:latin typeface="Arial"/>
                <a:cs typeface="Arial"/>
              </a:rPr>
              <a:t>PHÒNG </a:t>
            </a:r>
            <a:r>
              <a:rPr sz="900" spc="-15" dirty="0">
                <a:solidFill>
                  <a:srgbClr val="0F2F45"/>
                </a:solidFill>
                <a:latin typeface="Arial"/>
                <a:cs typeface="Arial"/>
              </a:rPr>
              <a:t>ĐÀO </a:t>
            </a:r>
            <a:r>
              <a:rPr sz="900" spc="-35" dirty="0">
                <a:solidFill>
                  <a:srgbClr val="0F2F45"/>
                </a:solidFill>
                <a:latin typeface="Arial"/>
                <a:cs typeface="Arial"/>
              </a:rPr>
              <a:t>TẠO </a:t>
            </a:r>
            <a:r>
              <a:rPr sz="900" spc="-30" dirty="0">
                <a:solidFill>
                  <a:srgbClr val="0F2F45"/>
                </a:solidFill>
                <a:latin typeface="Arial"/>
                <a:cs typeface="Arial"/>
              </a:rPr>
              <a:t>TINPNC| </a:t>
            </a:r>
            <a:r>
              <a:rPr sz="900" spc="10" dirty="0">
                <a:solidFill>
                  <a:srgbClr val="0F2F45"/>
                </a:solidFill>
                <a:latin typeface="Arial"/>
                <a:cs typeface="Arial"/>
              </a:rPr>
              <a:t>Youtube </a:t>
            </a:r>
            <a:r>
              <a:rPr sz="900" spc="-10" dirty="0">
                <a:solidFill>
                  <a:srgbClr val="0F2F45"/>
                </a:solidFill>
                <a:latin typeface="Arial"/>
                <a:cs typeface="Arial"/>
              </a:rPr>
              <a:t>Channel </a:t>
            </a:r>
            <a:r>
              <a:rPr sz="900" spc="-55" dirty="0">
                <a:solidFill>
                  <a:srgbClr val="0F2F45"/>
                </a:solidFill>
                <a:latin typeface="Arial"/>
                <a:cs typeface="Arial"/>
              </a:rPr>
              <a:t>– </a:t>
            </a:r>
            <a:r>
              <a:rPr sz="900" spc="-15" dirty="0">
                <a:solidFill>
                  <a:srgbClr val="0F2F45"/>
                </a:solidFill>
                <a:latin typeface="Arial"/>
                <a:cs typeface="Arial"/>
              </a:rPr>
              <a:t>ĐÀO </a:t>
            </a:r>
            <a:r>
              <a:rPr sz="900" spc="-35" dirty="0">
                <a:solidFill>
                  <a:srgbClr val="0F2F45"/>
                </a:solidFill>
                <a:latin typeface="Arial"/>
                <a:cs typeface="Arial"/>
              </a:rPr>
              <a:t>TẠO TINPNC </a:t>
            </a:r>
            <a:r>
              <a:rPr sz="900" spc="-55" dirty="0">
                <a:solidFill>
                  <a:srgbClr val="0F2F45"/>
                </a:solidFill>
                <a:latin typeface="Arial"/>
                <a:cs typeface="Arial"/>
              </a:rPr>
              <a:t>; </a:t>
            </a:r>
            <a:r>
              <a:rPr sz="900" spc="-15" dirty="0">
                <a:solidFill>
                  <a:srgbClr val="0F2F45"/>
                </a:solidFill>
                <a:latin typeface="Arial"/>
                <a:cs typeface="Arial"/>
              </a:rPr>
              <a:t>Email </a:t>
            </a:r>
            <a:r>
              <a:rPr sz="900" spc="60" dirty="0">
                <a:solidFill>
                  <a:srgbClr val="0F2F45"/>
                </a:solidFill>
                <a:latin typeface="Arial"/>
                <a:cs typeface="Arial"/>
              </a:rPr>
              <a:t>-</a:t>
            </a:r>
            <a:r>
              <a:rPr sz="900" spc="-35" dirty="0">
                <a:solidFill>
                  <a:srgbClr val="0F2F45"/>
                </a:solidFill>
                <a:latin typeface="Arial"/>
                <a:cs typeface="Arial"/>
              </a:rPr>
              <a:t> </a:t>
            </a:r>
            <a:r>
              <a:rPr sz="900" spc="-15" dirty="0">
                <a:solidFill>
                  <a:srgbClr val="0F2F45"/>
                </a:solidFill>
                <a:latin typeface="Arial"/>
                <a:cs typeface="Arial"/>
                <a:hlinkClick r:id="rId4"/>
              </a:rPr>
              <a:t>TINPNC.DT@fpt.net</a:t>
            </a:r>
            <a:endParaRPr sz="9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0921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335"/>
              </a:spcBef>
            </a:pPr>
            <a:r>
              <a:rPr spc="114" dirty="0">
                <a:solidFill>
                  <a:srgbClr val="0F2F45"/>
                </a:solidFill>
              </a:rPr>
              <a:t>GHI </a:t>
            </a:r>
            <a:r>
              <a:rPr spc="254" dirty="0">
                <a:solidFill>
                  <a:srgbClr val="0F2F45"/>
                </a:solidFill>
              </a:rPr>
              <a:t>NHẬN </a:t>
            </a:r>
            <a:r>
              <a:rPr spc="-60" dirty="0">
                <a:solidFill>
                  <a:srgbClr val="0F2F45"/>
                </a:solidFill>
              </a:rPr>
              <a:t>CẤU </a:t>
            </a:r>
            <a:r>
              <a:rPr spc="285" dirty="0">
                <a:solidFill>
                  <a:srgbClr val="0F2F45"/>
                </a:solidFill>
              </a:rPr>
              <a:t>HÌNH</a:t>
            </a:r>
            <a:r>
              <a:rPr spc="-375" dirty="0">
                <a:solidFill>
                  <a:srgbClr val="0F2F45"/>
                </a:solidFill>
              </a:rPr>
              <a:t> </a:t>
            </a:r>
            <a:r>
              <a:rPr spc="195" dirty="0">
                <a:solidFill>
                  <a:srgbClr val="0F2F45"/>
                </a:solidFill>
              </a:rPr>
              <a:t>MẠNG</a:t>
            </a:r>
          </a:p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1400" b="0" spc="-30" dirty="0">
                <a:solidFill>
                  <a:srgbClr val="212A35"/>
                </a:solidFill>
                <a:latin typeface="Arial"/>
                <a:cs typeface="Arial"/>
              </a:rPr>
              <a:t>Kiểm</a:t>
            </a:r>
            <a:r>
              <a:rPr sz="1400" b="0" spc="-10" dirty="0">
                <a:solidFill>
                  <a:srgbClr val="212A35"/>
                </a:solidFill>
                <a:latin typeface="Arial"/>
                <a:cs typeface="Arial"/>
              </a:rPr>
              <a:t> </a:t>
            </a:r>
            <a:r>
              <a:rPr sz="1400" b="0" spc="15" dirty="0">
                <a:solidFill>
                  <a:srgbClr val="212A35"/>
                </a:solidFill>
                <a:latin typeface="Arial"/>
                <a:cs typeface="Arial"/>
              </a:rPr>
              <a:t>tra</a:t>
            </a:r>
            <a:r>
              <a:rPr sz="1400" b="0" spc="-20" dirty="0">
                <a:solidFill>
                  <a:srgbClr val="212A35"/>
                </a:solidFill>
                <a:latin typeface="Arial"/>
                <a:cs typeface="Arial"/>
              </a:rPr>
              <a:t> </a:t>
            </a:r>
            <a:r>
              <a:rPr sz="1400" b="0" spc="40" dirty="0">
                <a:solidFill>
                  <a:srgbClr val="212A35"/>
                </a:solidFill>
                <a:latin typeface="Arial"/>
                <a:cs typeface="Arial"/>
              </a:rPr>
              <a:t>thông</a:t>
            </a:r>
            <a:r>
              <a:rPr sz="1400" b="0" spc="-15" dirty="0">
                <a:solidFill>
                  <a:srgbClr val="212A35"/>
                </a:solidFill>
                <a:latin typeface="Arial"/>
                <a:cs typeface="Arial"/>
              </a:rPr>
              <a:t> </a:t>
            </a:r>
            <a:r>
              <a:rPr sz="1400" b="0" spc="40" dirty="0">
                <a:solidFill>
                  <a:srgbClr val="212A35"/>
                </a:solidFill>
                <a:latin typeface="Arial"/>
                <a:cs typeface="Arial"/>
              </a:rPr>
              <a:t>tin</a:t>
            </a:r>
            <a:r>
              <a:rPr sz="1400" b="0" dirty="0">
                <a:solidFill>
                  <a:srgbClr val="212A35"/>
                </a:solidFill>
                <a:latin typeface="Arial"/>
                <a:cs typeface="Arial"/>
              </a:rPr>
              <a:t> </a:t>
            </a:r>
            <a:r>
              <a:rPr sz="1400" b="0" spc="-35" dirty="0">
                <a:solidFill>
                  <a:srgbClr val="212A35"/>
                </a:solidFill>
                <a:latin typeface="Arial"/>
                <a:cs typeface="Arial"/>
              </a:rPr>
              <a:t>cấu</a:t>
            </a:r>
            <a:r>
              <a:rPr sz="1400" b="0" spc="-15" dirty="0">
                <a:solidFill>
                  <a:srgbClr val="212A35"/>
                </a:solidFill>
                <a:latin typeface="Arial"/>
                <a:cs typeface="Arial"/>
              </a:rPr>
              <a:t> </a:t>
            </a:r>
            <a:r>
              <a:rPr sz="1400" b="0" spc="-5" dirty="0">
                <a:solidFill>
                  <a:srgbClr val="212A35"/>
                </a:solidFill>
                <a:latin typeface="Arial"/>
                <a:cs typeface="Arial"/>
              </a:rPr>
              <a:t>hình</a:t>
            </a:r>
            <a:r>
              <a:rPr sz="1400" b="0" spc="-20" dirty="0">
                <a:solidFill>
                  <a:srgbClr val="212A35"/>
                </a:solidFill>
                <a:latin typeface="Arial"/>
                <a:cs typeface="Arial"/>
              </a:rPr>
              <a:t> </a:t>
            </a:r>
            <a:r>
              <a:rPr sz="1400" b="0" spc="10" dirty="0">
                <a:solidFill>
                  <a:srgbClr val="212A35"/>
                </a:solidFill>
                <a:latin typeface="Arial"/>
                <a:cs typeface="Arial"/>
              </a:rPr>
              <a:t>mạng</a:t>
            </a:r>
            <a:r>
              <a:rPr sz="1400" b="0" spc="-15" dirty="0">
                <a:solidFill>
                  <a:srgbClr val="212A35"/>
                </a:solidFill>
                <a:latin typeface="Arial"/>
                <a:cs typeface="Arial"/>
              </a:rPr>
              <a:t> </a:t>
            </a:r>
            <a:r>
              <a:rPr sz="1400" b="0" spc="35" dirty="0">
                <a:solidFill>
                  <a:srgbClr val="212A35"/>
                </a:solidFill>
                <a:latin typeface="Arial"/>
                <a:cs typeface="Arial"/>
              </a:rPr>
              <a:t>trong</a:t>
            </a:r>
            <a:r>
              <a:rPr sz="1400" b="0" spc="-15" dirty="0">
                <a:solidFill>
                  <a:srgbClr val="212A35"/>
                </a:solidFill>
                <a:latin typeface="Arial"/>
                <a:cs typeface="Arial"/>
              </a:rPr>
              <a:t> </a:t>
            </a:r>
            <a:r>
              <a:rPr sz="1400" b="0" spc="25" dirty="0">
                <a:solidFill>
                  <a:srgbClr val="212A35"/>
                </a:solidFill>
                <a:latin typeface="Arial"/>
                <a:cs typeface="Arial"/>
              </a:rPr>
              <a:t>modem</a:t>
            </a:r>
            <a:r>
              <a:rPr sz="1400" b="0" spc="-25" dirty="0">
                <a:solidFill>
                  <a:srgbClr val="212A35"/>
                </a:solidFill>
                <a:latin typeface="Arial"/>
                <a:cs typeface="Arial"/>
              </a:rPr>
              <a:t> </a:t>
            </a:r>
            <a:r>
              <a:rPr sz="1400" b="0" spc="-15" dirty="0">
                <a:solidFill>
                  <a:srgbClr val="212A35"/>
                </a:solidFill>
                <a:latin typeface="Arial"/>
                <a:cs typeface="Arial"/>
              </a:rPr>
              <a:t>(hiện</a:t>
            </a:r>
            <a:r>
              <a:rPr sz="1400" b="0" dirty="0">
                <a:solidFill>
                  <a:srgbClr val="212A35"/>
                </a:solidFill>
                <a:latin typeface="Arial"/>
                <a:cs typeface="Arial"/>
              </a:rPr>
              <a:t> tại)</a:t>
            </a:r>
            <a:r>
              <a:rPr sz="1400" b="0" spc="-10" dirty="0">
                <a:solidFill>
                  <a:srgbClr val="212A35"/>
                </a:solidFill>
                <a:latin typeface="Arial"/>
                <a:cs typeface="Arial"/>
              </a:rPr>
              <a:t> </a:t>
            </a:r>
            <a:r>
              <a:rPr sz="1400" b="0" spc="185" dirty="0">
                <a:solidFill>
                  <a:srgbClr val="212A35"/>
                </a:solidFill>
                <a:latin typeface="Arial"/>
                <a:cs typeface="Arial"/>
              </a:rPr>
              <a:t>&amp;</a:t>
            </a:r>
            <a:r>
              <a:rPr sz="1400" b="0" spc="-5" dirty="0">
                <a:solidFill>
                  <a:srgbClr val="212A35"/>
                </a:solidFill>
                <a:latin typeface="Arial"/>
                <a:cs typeface="Arial"/>
              </a:rPr>
              <a:t> </a:t>
            </a:r>
            <a:r>
              <a:rPr sz="1400" b="0" spc="45" dirty="0">
                <a:solidFill>
                  <a:srgbClr val="212A35"/>
                </a:solidFill>
                <a:latin typeface="Arial"/>
                <a:cs typeface="Arial"/>
              </a:rPr>
              <a:t>mô</a:t>
            </a:r>
            <a:r>
              <a:rPr sz="1400" b="0" spc="-10" dirty="0">
                <a:solidFill>
                  <a:srgbClr val="212A35"/>
                </a:solidFill>
                <a:latin typeface="Arial"/>
                <a:cs typeface="Arial"/>
              </a:rPr>
              <a:t> </a:t>
            </a:r>
            <a:r>
              <a:rPr sz="1400" b="0" spc="-5" dirty="0">
                <a:solidFill>
                  <a:srgbClr val="212A35"/>
                </a:solidFill>
                <a:latin typeface="Arial"/>
                <a:cs typeface="Arial"/>
              </a:rPr>
              <a:t>hình </a:t>
            </a:r>
            <a:r>
              <a:rPr sz="1400" b="0" spc="10" dirty="0">
                <a:solidFill>
                  <a:srgbClr val="212A35"/>
                </a:solidFill>
                <a:latin typeface="Arial"/>
                <a:cs typeface="Arial"/>
              </a:rPr>
              <a:t>kết</a:t>
            </a:r>
            <a:r>
              <a:rPr sz="1400" b="0" dirty="0">
                <a:solidFill>
                  <a:srgbClr val="212A35"/>
                </a:solidFill>
                <a:latin typeface="Arial"/>
                <a:cs typeface="Arial"/>
              </a:rPr>
              <a:t> </a:t>
            </a:r>
            <a:r>
              <a:rPr sz="1400" b="0" spc="25" dirty="0">
                <a:solidFill>
                  <a:srgbClr val="212A35"/>
                </a:solidFill>
                <a:latin typeface="Arial"/>
                <a:cs typeface="Arial"/>
              </a:rPr>
              <a:t>nối</a:t>
            </a:r>
            <a:r>
              <a:rPr sz="1400" b="0" spc="-5" dirty="0">
                <a:solidFill>
                  <a:srgbClr val="212A35"/>
                </a:solidFill>
                <a:latin typeface="Arial"/>
                <a:cs typeface="Arial"/>
              </a:rPr>
              <a:t> </a:t>
            </a:r>
            <a:r>
              <a:rPr sz="1400" b="0" spc="-60" dirty="0">
                <a:solidFill>
                  <a:srgbClr val="212A35"/>
                </a:solidFill>
                <a:latin typeface="Arial"/>
                <a:cs typeface="Arial"/>
              </a:rPr>
              <a:t>các</a:t>
            </a:r>
            <a:r>
              <a:rPr sz="1400" b="0" dirty="0">
                <a:solidFill>
                  <a:srgbClr val="212A35"/>
                </a:solidFill>
                <a:latin typeface="Arial"/>
                <a:cs typeface="Arial"/>
              </a:rPr>
              <a:t> </a:t>
            </a:r>
            <a:r>
              <a:rPr sz="1400" b="0" spc="30" dirty="0">
                <a:solidFill>
                  <a:srgbClr val="212A35"/>
                </a:solidFill>
                <a:latin typeface="Arial"/>
                <a:cs typeface="Arial"/>
              </a:rPr>
              <a:t>thiết</a:t>
            </a:r>
            <a:r>
              <a:rPr sz="1400" b="0" dirty="0">
                <a:solidFill>
                  <a:srgbClr val="212A35"/>
                </a:solidFill>
                <a:latin typeface="Arial"/>
                <a:cs typeface="Arial"/>
              </a:rPr>
              <a:t> </a:t>
            </a:r>
            <a:r>
              <a:rPr sz="1400" b="0" spc="35" dirty="0">
                <a:solidFill>
                  <a:srgbClr val="212A35"/>
                </a:solidFill>
                <a:latin typeface="Arial"/>
                <a:cs typeface="Arial"/>
              </a:rPr>
              <a:t>bị</a:t>
            </a:r>
            <a:r>
              <a:rPr sz="1400" b="0" spc="-10" dirty="0">
                <a:solidFill>
                  <a:srgbClr val="212A35"/>
                </a:solidFill>
                <a:latin typeface="Arial"/>
                <a:cs typeface="Arial"/>
              </a:rPr>
              <a:t> </a:t>
            </a:r>
            <a:r>
              <a:rPr sz="1400" b="0" spc="-30" dirty="0">
                <a:solidFill>
                  <a:srgbClr val="212A35"/>
                </a:solidFill>
                <a:latin typeface="Arial"/>
                <a:cs typeface="Arial"/>
              </a:rPr>
              <a:t>khác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3109341" y="1821422"/>
            <a:ext cx="2724150" cy="1824355"/>
            <a:chOff x="3109341" y="1821422"/>
            <a:chExt cx="2724150" cy="1824355"/>
          </a:xfrm>
        </p:grpSpPr>
        <p:sp>
          <p:nvSpPr>
            <p:cNvPr id="4" name="object 4"/>
            <p:cNvSpPr/>
            <p:nvPr/>
          </p:nvSpPr>
          <p:spPr>
            <a:xfrm>
              <a:off x="3741200" y="1826184"/>
              <a:ext cx="1509395" cy="1506855"/>
            </a:xfrm>
            <a:custGeom>
              <a:avLst/>
              <a:gdLst/>
              <a:ahLst/>
              <a:cxnLst/>
              <a:rect l="l" t="t" r="r" b="b"/>
              <a:pathLst>
                <a:path w="1509395" h="1506854">
                  <a:moveTo>
                    <a:pt x="559654" y="1480641"/>
                  </a:moveTo>
                  <a:lnTo>
                    <a:pt x="513951" y="1466849"/>
                  </a:lnTo>
                  <a:lnTo>
                    <a:pt x="469761" y="1450458"/>
                  </a:lnTo>
                  <a:lnTo>
                    <a:pt x="427145" y="1431575"/>
                  </a:lnTo>
                  <a:lnTo>
                    <a:pt x="386167" y="1410309"/>
                  </a:lnTo>
                  <a:lnTo>
                    <a:pt x="346889" y="1386767"/>
                  </a:lnTo>
                  <a:lnTo>
                    <a:pt x="309374" y="1361057"/>
                  </a:lnTo>
                  <a:lnTo>
                    <a:pt x="273684" y="1333288"/>
                  </a:lnTo>
                  <a:lnTo>
                    <a:pt x="239883" y="1303568"/>
                  </a:lnTo>
                  <a:lnTo>
                    <a:pt x="208032" y="1272003"/>
                  </a:lnTo>
                  <a:lnTo>
                    <a:pt x="178195" y="1238703"/>
                  </a:lnTo>
                  <a:lnTo>
                    <a:pt x="150434" y="1203776"/>
                  </a:lnTo>
                  <a:lnTo>
                    <a:pt x="124812" y="1167329"/>
                  </a:lnTo>
                  <a:lnTo>
                    <a:pt x="101390" y="1129470"/>
                  </a:lnTo>
                  <a:lnTo>
                    <a:pt x="80233" y="1090307"/>
                  </a:lnTo>
                  <a:lnTo>
                    <a:pt x="61403" y="1049949"/>
                  </a:lnTo>
                  <a:lnTo>
                    <a:pt x="44962" y="1008503"/>
                  </a:lnTo>
                  <a:lnTo>
                    <a:pt x="30973" y="966078"/>
                  </a:lnTo>
                  <a:lnTo>
                    <a:pt x="19498" y="922781"/>
                  </a:lnTo>
                  <a:lnTo>
                    <a:pt x="10601" y="878721"/>
                  </a:lnTo>
                  <a:lnTo>
                    <a:pt x="4344" y="834004"/>
                  </a:lnTo>
                  <a:lnTo>
                    <a:pt x="789" y="788740"/>
                  </a:lnTo>
                  <a:lnTo>
                    <a:pt x="0" y="743037"/>
                  </a:lnTo>
                  <a:lnTo>
                    <a:pt x="2038" y="697001"/>
                  </a:lnTo>
                  <a:lnTo>
                    <a:pt x="6967" y="650742"/>
                  </a:lnTo>
                  <a:lnTo>
                    <a:pt x="14848" y="604368"/>
                  </a:lnTo>
                  <a:lnTo>
                    <a:pt x="25746" y="557986"/>
                  </a:lnTo>
                  <a:lnTo>
                    <a:pt x="39498" y="512371"/>
                  </a:lnTo>
                  <a:lnTo>
                    <a:pt x="55859" y="468270"/>
                  </a:lnTo>
                  <a:lnTo>
                    <a:pt x="74719" y="425744"/>
                  </a:lnTo>
                  <a:lnTo>
                    <a:pt x="95971" y="384856"/>
                  </a:lnTo>
                  <a:lnTo>
                    <a:pt x="119507" y="345668"/>
                  </a:lnTo>
                  <a:lnTo>
                    <a:pt x="145218" y="308242"/>
                  </a:lnTo>
                  <a:lnTo>
                    <a:pt x="172997" y="272642"/>
                  </a:lnTo>
                  <a:lnTo>
                    <a:pt x="202734" y="238928"/>
                  </a:lnTo>
                  <a:lnTo>
                    <a:pt x="234321" y="207164"/>
                  </a:lnTo>
                  <a:lnTo>
                    <a:pt x="267651" y="177412"/>
                  </a:lnTo>
                  <a:lnTo>
                    <a:pt x="302615" y="149733"/>
                  </a:lnTo>
                  <a:lnTo>
                    <a:pt x="339105" y="124192"/>
                  </a:lnTo>
                  <a:lnTo>
                    <a:pt x="377012" y="100849"/>
                  </a:lnTo>
                  <a:lnTo>
                    <a:pt x="416229" y="79768"/>
                  </a:lnTo>
                  <a:lnTo>
                    <a:pt x="456646" y="61010"/>
                  </a:lnTo>
                  <a:lnTo>
                    <a:pt x="498157" y="44637"/>
                  </a:lnTo>
                  <a:lnTo>
                    <a:pt x="540651" y="30713"/>
                  </a:lnTo>
                  <a:lnTo>
                    <a:pt x="584022" y="19300"/>
                  </a:lnTo>
                  <a:lnTo>
                    <a:pt x="628161" y="10460"/>
                  </a:lnTo>
                  <a:lnTo>
                    <a:pt x="672960" y="4255"/>
                  </a:lnTo>
                  <a:lnTo>
                    <a:pt x="718310" y="747"/>
                  </a:lnTo>
                  <a:lnTo>
                    <a:pt x="764104" y="0"/>
                  </a:lnTo>
                  <a:lnTo>
                    <a:pt x="810232" y="2074"/>
                  </a:lnTo>
                  <a:lnTo>
                    <a:pt x="856587" y="7034"/>
                  </a:lnTo>
                  <a:lnTo>
                    <a:pt x="903060" y="14940"/>
                  </a:lnTo>
                  <a:lnTo>
                    <a:pt x="949544" y="25856"/>
                  </a:lnTo>
                  <a:lnTo>
                    <a:pt x="995247" y="39647"/>
                  </a:lnTo>
                  <a:lnTo>
                    <a:pt x="1039437" y="56038"/>
                  </a:lnTo>
                  <a:lnTo>
                    <a:pt x="1082053" y="74921"/>
                  </a:lnTo>
                  <a:lnTo>
                    <a:pt x="1123031" y="96187"/>
                  </a:lnTo>
                  <a:lnTo>
                    <a:pt x="1162309" y="119729"/>
                  </a:lnTo>
                  <a:lnTo>
                    <a:pt x="1199824" y="145439"/>
                  </a:lnTo>
                  <a:lnTo>
                    <a:pt x="1235514" y="173208"/>
                  </a:lnTo>
                  <a:lnTo>
                    <a:pt x="1269315" y="202929"/>
                  </a:lnTo>
                  <a:lnTo>
                    <a:pt x="1301166" y="234493"/>
                  </a:lnTo>
                  <a:lnTo>
                    <a:pt x="1331003" y="267793"/>
                  </a:lnTo>
                  <a:lnTo>
                    <a:pt x="1358764" y="302720"/>
                  </a:lnTo>
                  <a:lnTo>
                    <a:pt x="1384387" y="339168"/>
                  </a:lnTo>
                  <a:lnTo>
                    <a:pt x="1407808" y="377026"/>
                  </a:lnTo>
                  <a:lnTo>
                    <a:pt x="1428965" y="416189"/>
                  </a:lnTo>
                  <a:lnTo>
                    <a:pt x="1447795" y="456547"/>
                  </a:lnTo>
                  <a:lnTo>
                    <a:pt x="1464236" y="497993"/>
                  </a:lnTo>
                  <a:lnTo>
                    <a:pt x="1478225" y="540418"/>
                  </a:lnTo>
                  <a:lnTo>
                    <a:pt x="1489700" y="583715"/>
                  </a:lnTo>
                  <a:lnTo>
                    <a:pt x="1498597" y="627776"/>
                  </a:lnTo>
                  <a:lnTo>
                    <a:pt x="1504854" y="672492"/>
                  </a:lnTo>
                  <a:lnTo>
                    <a:pt x="1508409" y="717756"/>
                  </a:lnTo>
                  <a:lnTo>
                    <a:pt x="1509199" y="763460"/>
                  </a:lnTo>
                  <a:lnTo>
                    <a:pt x="1507160" y="809495"/>
                  </a:lnTo>
                  <a:lnTo>
                    <a:pt x="1502232" y="855754"/>
                  </a:lnTo>
                  <a:lnTo>
                    <a:pt x="1494350" y="902128"/>
                  </a:lnTo>
                  <a:lnTo>
                    <a:pt x="1483452" y="948511"/>
                  </a:lnTo>
                  <a:lnTo>
                    <a:pt x="1469700" y="994125"/>
                  </a:lnTo>
                  <a:lnTo>
                    <a:pt x="1453340" y="1038226"/>
                  </a:lnTo>
                  <a:lnTo>
                    <a:pt x="1434479" y="1080752"/>
                  </a:lnTo>
                  <a:lnTo>
                    <a:pt x="1413227" y="1121640"/>
                  </a:lnTo>
                  <a:lnTo>
                    <a:pt x="1389691" y="1160828"/>
                  </a:lnTo>
                  <a:lnTo>
                    <a:pt x="1363980" y="1198254"/>
                  </a:lnTo>
                  <a:lnTo>
                    <a:pt x="1336201" y="1233855"/>
                  </a:lnTo>
                  <a:lnTo>
                    <a:pt x="1306464" y="1267568"/>
                  </a:lnTo>
                  <a:lnTo>
                    <a:pt x="1274877" y="1299332"/>
                  </a:lnTo>
                  <a:lnTo>
                    <a:pt x="1241547" y="1329085"/>
                  </a:lnTo>
                  <a:lnTo>
                    <a:pt x="1206583" y="1356763"/>
                  </a:lnTo>
                  <a:lnTo>
                    <a:pt x="1170093" y="1382304"/>
                  </a:lnTo>
                  <a:lnTo>
                    <a:pt x="1132186" y="1405647"/>
                  </a:lnTo>
                  <a:lnTo>
                    <a:pt x="1092969" y="1426729"/>
                  </a:lnTo>
                  <a:lnTo>
                    <a:pt x="1052552" y="1445487"/>
                  </a:lnTo>
                  <a:lnTo>
                    <a:pt x="1011042" y="1461859"/>
                  </a:lnTo>
                  <a:lnTo>
                    <a:pt x="968547" y="1475783"/>
                  </a:lnTo>
                  <a:lnTo>
                    <a:pt x="925176" y="1487196"/>
                  </a:lnTo>
                  <a:lnTo>
                    <a:pt x="881037" y="1496036"/>
                  </a:lnTo>
                  <a:lnTo>
                    <a:pt x="836238" y="1502242"/>
                  </a:lnTo>
                  <a:lnTo>
                    <a:pt x="790888" y="1505749"/>
                  </a:lnTo>
                  <a:lnTo>
                    <a:pt x="745095" y="1506497"/>
                  </a:lnTo>
                  <a:lnTo>
                    <a:pt x="698966" y="1504422"/>
                  </a:lnTo>
                  <a:lnTo>
                    <a:pt x="652611" y="1499463"/>
                  </a:lnTo>
                  <a:lnTo>
                    <a:pt x="606138" y="1491556"/>
                  </a:lnTo>
                  <a:lnTo>
                    <a:pt x="559654" y="1480641"/>
                  </a:lnTo>
                  <a:close/>
                </a:path>
              </a:pathLst>
            </a:custGeom>
            <a:ln w="9525">
              <a:solidFill>
                <a:srgbClr val="1340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044733" y="1996477"/>
              <a:ext cx="1091109" cy="109110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109341" y="1992020"/>
              <a:ext cx="2724150" cy="1654175"/>
            </a:xfrm>
            <a:custGeom>
              <a:avLst/>
              <a:gdLst/>
              <a:ahLst/>
              <a:cxnLst/>
              <a:rect l="l" t="t" r="r" b="b"/>
              <a:pathLst>
                <a:path w="2724150" h="1654175">
                  <a:moveTo>
                    <a:pt x="81788" y="1590776"/>
                  </a:moveTo>
                  <a:lnTo>
                    <a:pt x="74168" y="1580616"/>
                  </a:lnTo>
                  <a:lnTo>
                    <a:pt x="63347" y="1588782"/>
                  </a:lnTo>
                  <a:lnTo>
                    <a:pt x="56857" y="1583042"/>
                  </a:lnTo>
                  <a:lnTo>
                    <a:pt x="43040" y="1578267"/>
                  </a:lnTo>
                  <a:lnTo>
                    <a:pt x="28473" y="1579029"/>
                  </a:lnTo>
                  <a:lnTo>
                    <a:pt x="14859" y="1585569"/>
                  </a:lnTo>
                  <a:lnTo>
                    <a:pt x="4762" y="1596834"/>
                  </a:lnTo>
                  <a:lnTo>
                    <a:pt x="0" y="1610626"/>
                  </a:lnTo>
                  <a:lnTo>
                    <a:pt x="749" y="1625219"/>
                  </a:lnTo>
                  <a:lnTo>
                    <a:pt x="7239" y="1638909"/>
                  </a:lnTo>
                  <a:lnTo>
                    <a:pt x="18567" y="1648942"/>
                  </a:lnTo>
                  <a:lnTo>
                    <a:pt x="32385" y="1653705"/>
                  </a:lnTo>
                  <a:lnTo>
                    <a:pt x="46951" y="1652955"/>
                  </a:lnTo>
                  <a:lnTo>
                    <a:pt x="60579" y="1646402"/>
                  </a:lnTo>
                  <a:lnTo>
                    <a:pt x="70662" y="1635150"/>
                  </a:lnTo>
                  <a:lnTo>
                    <a:pt x="75425" y="1621358"/>
                  </a:lnTo>
                  <a:lnTo>
                    <a:pt x="75412" y="1621002"/>
                  </a:lnTo>
                  <a:lnTo>
                    <a:pt x="74676" y="1606765"/>
                  </a:lnTo>
                  <a:lnTo>
                    <a:pt x="70954" y="1598904"/>
                  </a:lnTo>
                  <a:lnTo>
                    <a:pt x="81788" y="1590776"/>
                  </a:lnTo>
                  <a:close/>
                </a:path>
                <a:path w="2724150" h="1654175">
                  <a:moveTo>
                    <a:pt x="152781" y="1537309"/>
                  </a:moveTo>
                  <a:lnTo>
                    <a:pt x="145161" y="1527276"/>
                  </a:lnTo>
                  <a:lnTo>
                    <a:pt x="104648" y="1557756"/>
                  </a:lnTo>
                  <a:lnTo>
                    <a:pt x="112268" y="1567916"/>
                  </a:lnTo>
                  <a:lnTo>
                    <a:pt x="152781" y="1537309"/>
                  </a:lnTo>
                  <a:close/>
                </a:path>
                <a:path w="2724150" h="1654175">
                  <a:moveTo>
                    <a:pt x="162217" y="65290"/>
                  </a:moveTo>
                  <a:lnTo>
                    <a:pt x="161798" y="53949"/>
                  </a:lnTo>
                  <a:lnTo>
                    <a:pt x="161683" y="50673"/>
                  </a:lnTo>
                  <a:lnTo>
                    <a:pt x="155727" y="37312"/>
                  </a:lnTo>
                  <a:lnTo>
                    <a:pt x="144780" y="26898"/>
                  </a:lnTo>
                  <a:lnTo>
                    <a:pt x="130581" y="21653"/>
                  </a:lnTo>
                  <a:lnTo>
                    <a:pt x="115963" y="22186"/>
                  </a:lnTo>
                  <a:lnTo>
                    <a:pt x="102603" y="28143"/>
                  </a:lnTo>
                  <a:lnTo>
                    <a:pt x="92202" y="39090"/>
                  </a:lnTo>
                  <a:lnTo>
                    <a:pt x="86944" y="53289"/>
                  </a:lnTo>
                  <a:lnTo>
                    <a:pt x="87477" y="67906"/>
                  </a:lnTo>
                  <a:lnTo>
                    <a:pt x="93433" y="81267"/>
                  </a:lnTo>
                  <a:lnTo>
                    <a:pt x="104394" y="91668"/>
                  </a:lnTo>
                  <a:lnTo>
                    <a:pt x="118579" y="96926"/>
                  </a:lnTo>
                  <a:lnTo>
                    <a:pt x="133197" y="96393"/>
                  </a:lnTo>
                  <a:lnTo>
                    <a:pt x="146558" y="90436"/>
                  </a:lnTo>
                  <a:lnTo>
                    <a:pt x="156972" y="79476"/>
                  </a:lnTo>
                  <a:lnTo>
                    <a:pt x="161340" y="67665"/>
                  </a:lnTo>
                  <a:lnTo>
                    <a:pt x="162217" y="65290"/>
                  </a:lnTo>
                  <a:close/>
                </a:path>
                <a:path w="2724150" h="1654175">
                  <a:moveTo>
                    <a:pt x="208280" y="103987"/>
                  </a:moveTo>
                  <a:lnTo>
                    <a:pt x="165214" y="77063"/>
                  </a:lnTo>
                  <a:lnTo>
                    <a:pt x="158496" y="87858"/>
                  </a:lnTo>
                  <a:lnTo>
                    <a:pt x="201549" y="114782"/>
                  </a:lnTo>
                  <a:lnTo>
                    <a:pt x="208280" y="103987"/>
                  </a:lnTo>
                  <a:close/>
                </a:path>
                <a:path w="2724150" h="1654175">
                  <a:moveTo>
                    <a:pt x="223901" y="1483969"/>
                  </a:moveTo>
                  <a:lnTo>
                    <a:pt x="216281" y="1473809"/>
                  </a:lnTo>
                  <a:lnTo>
                    <a:pt x="175641" y="1504302"/>
                  </a:lnTo>
                  <a:lnTo>
                    <a:pt x="183261" y="1514449"/>
                  </a:lnTo>
                  <a:lnTo>
                    <a:pt x="223901" y="1483969"/>
                  </a:lnTo>
                  <a:close/>
                </a:path>
                <a:path w="2724150" h="1654175">
                  <a:moveTo>
                    <a:pt x="283718" y="150977"/>
                  </a:moveTo>
                  <a:lnTo>
                    <a:pt x="240665" y="124180"/>
                  </a:lnTo>
                  <a:lnTo>
                    <a:pt x="233934" y="134848"/>
                  </a:lnTo>
                  <a:lnTo>
                    <a:pt x="276987" y="161772"/>
                  </a:lnTo>
                  <a:lnTo>
                    <a:pt x="283718" y="150977"/>
                  </a:lnTo>
                  <a:close/>
                </a:path>
                <a:path w="2724150" h="1654175">
                  <a:moveTo>
                    <a:pt x="294894" y="1430502"/>
                  </a:moveTo>
                  <a:lnTo>
                    <a:pt x="287274" y="1420342"/>
                  </a:lnTo>
                  <a:lnTo>
                    <a:pt x="246761" y="1450822"/>
                  </a:lnTo>
                  <a:lnTo>
                    <a:pt x="254381" y="1460982"/>
                  </a:lnTo>
                  <a:lnTo>
                    <a:pt x="294894" y="1430502"/>
                  </a:lnTo>
                  <a:close/>
                </a:path>
                <a:path w="2724150" h="1654175">
                  <a:moveTo>
                    <a:pt x="359156" y="197967"/>
                  </a:moveTo>
                  <a:lnTo>
                    <a:pt x="316103" y="171170"/>
                  </a:lnTo>
                  <a:lnTo>
                    <a:pt x="309372" y="181965"/>
                  </a:lnTo>
                  <a:lnTo>
                    <a:pt x="352425" y="208762"/>
                  </a:lnTo>
                  <a:lnTo>
                    <a:pt x="359156" y="197967"/>
                  </a:lnTo>
                  <a:close/>
                </a:path>
                <a:path w="2724150" h="1654175">
                  <a:moveTo>
                    <a:pt x="366014" y="1377035"/>
                  </a:moveTo>
                  <a:lnTo>
                    <a:pt x="358394" y="1366875"/>
                  </a:lnTo>
                  <a:lnTo>
                    <a:pt x="317754" y="1397482"/>
                  </a:lnTo>
                  <a:lnTo>
                    <a:pt x="325374" y="1407642"/>
                  </a:lnTo>
                  <a:lnTo>
                    <a:pt x="366014" y="1377035"/>
                  </a:lnTo>
                  <a:close/>
                </a:path>
                <a:path w="2724150" h="1654175">
                  <a:moveTo>
                    <a:pt x="434594" y="245084"/>
                  </a:moveTo>
                  <a:lnTo>
                    <a:pt x="391541" y="218160"/>
                  </a:lnTo>
                  <a:lnTo>
                    <a:pt x="384810" y="228955"/>
                  </a:lnTo>
                  <a:lnTo>
                    <a:pt x="427863" y="255879"/>
                  </a:lnTo>
                  <a:lnTo>
                    <a:pt x="434594" y="245084"/>
                  </a:lnTo>
                  <a:close/>
                </a:path>
                <a:path w="2724150" h="1654175">
                  <a:moveTo>
                    <a:pt x="437007" y="1323695"/>
                  </a:moveTo>
                  <a:lnTo>
                    <a:pt x="429387" y="1313535"/>
                  </a:lnTo>
                  <a:lnTo>
                    <a:pt x="388747" y="1344015"/>
                  </a:lnTo>
                  <a:lnTo>
                    <a:pt x="396494" y="1354175"/>
                  </a:lnTo>
                  <a:lnTo>
                    <a:pt x="437007" y="1323695"/>
                  </a:lnTo>
                  <a:close/>
                </a:path>
                <a:path w="2724150" h="1654175">
                  <a:moveTo>
                    <a:pt x="508127" y="1270228"/>
                  </a:moveTo>
                  <a:lnTo>
                    <a:pt x="500507" y="1260068"/>
                  </a:lnTo>
                  <a:lnTo>
                    <a:pt x="459867" y="1290548"/>
                  </a:lnTo>
                  <a:lnTo>
                    <a:pt x="467487" y="1300708"/>
                  </a:lnTo>
                  <a:lnTo>
                    <a:pt x="508127" y="1270228"/>
                  </a:lnTo>
                  <a:close/>
                </a:path>
                <a:path w="2724150" h="1654175">
                  <a:moveTo>
                    <a:pt x="510032" y="292074"/>
                  </a:moveTo>
                  <a:lnTo>
                    <a:pt x="466979" y="265150"/>
                  </a:lnTo>
                  <a:lnTo>
                    <a:pt x="460248" y="275945"/>
                  </a:lnTo>
                  <a:lnTo>
                    <a:pt x="503301" y="302869"/>
                  </a:lnTo>
                  <a:lnTo>
                    <a:pt x="510032" y="292074"/>
                  </a:lnTo>
                  <a:close/>
                </a:path>
                <a:path w="2724150" h="1654175">
                  <a:moveTo>
                    <a:pt x="579120" y="1216761"/>
                  </a:moveTo>
                  <a:lnTo>
                    <a:pt x="571500" y="1206601"/>
                  </a:lnTo>
                  <a:lnTo>
                    <a:pt x="530860" y="1237208"/>
                  </a:lnTo>
                  <a:lnTo>
                    <a:pt x="538480" y="1247368"/>
                  </a:lnTo>
                  <a:lnTo>
                    <a:pt x="579120" y="1216761"/>
                  </a:lnTo>
                  <a:close/>
                </a:path>
                <a:path w="2724150" h="1654175">
                  <a:moveTo>
                    <a:pt x="585470" y="339064"/>
                  </a:moveTo>
                  <a:lnTo>
                    <a:pt x="542417" y="312267"/>
                  </a:lnTo>
                  <a:lnTo>
                    <a:pt x="535686" y="322935"/>
                  </a:lnTo>
                  <a:lnTo>
                    <a:pt x="578866" y="349859"/>
                  </a:lnTo>
                  <a:lnTo>
                    <a:pt x="585470" y="339064"/>
                  </a:lnTo>
                  <a:close/>
                </a:path>
                <a:path w="2724150" h="1654175">
                  <a:moveTo>
                    <a:pt x="650240" y="1163294"/>
                  </a:moveTo>
                  <a:lnTo>
                    <a:pt x="642493" y="1153134"/>
                  </a:lnTo>
                  <a:lnTo>
                    <a:pt x="601980" y="1183741"/>
                  </a:lnTo>
                  <a:lnTo>
                    <a:pt x="609600" y="1193901"/>
                  </a:lnTo>
                  <a:lnTo>
                    <a:pt x="650240" y="1163294"/>
                  </a:lnTo>
                  <a:close/>
                </a:path>
                <a:path w="2724150" h="1654175">
                  <a:moveTo>
                    <a:pt x="660908" y="386054"/>
                  </a:moveTo>
                  <a:lnTo>
                    <a:pt x="617855" y="359257"/>
                  </a:lnTo>
                  <a:lnTo>
                    <a:pt x="611124" y="370052"/>
                  </a:lnTo>
                  <a:lnTo>
                    <a:pt x="654304" y="396849"/>
                  </a:lnTo>
                  <a:lnTo>
                    <a:pt x="660908" y="386054"/>
                  </a:lnTo>
                  <a:close/>
                </a:path>
                <a:path w="2724150" h="1654175">
                  <a:moveTo>
                    <a:pt x="721233" y="1109954"/>
                  </a:moveTo>
                  <a:lnTo>
                    <a:pt x="713613" y="1099794"/>
                  </a:lnTo>
                  <a:lnTo>
                    <a:pt x="672973" y="1130274"/>
                  </a:lnTo>
                  <a:lnTo>
                    <a:pt x="680593" y="1140434"/>
                  </a:lnTo>
                  <a:lnTo>
                    <a:pt x="721233" y="1109954"/>
                  </a:lnTo>
                  <a:close/>
                </a:path>
                <a:path w="2724150" h="1654175">
                  <a:moveTo>
                    <a:pt x="792353" y="1056487"/>
                  </a:moveTo>
                  <a:lnTo>
                    <a:pt x="784606" y="1046327"/>
                  </a:lnTo>
                  <a:lnTo>
                    <a:pt x="744093" y="1076807"/>
                  </a:lnTo>
                  <a:lnTo>
                    <a:pt x="751713" y="1086967"/>
                  </a:lnTo>
                  <a:lnTo>
                    <a:pt x="792353" y="1056487"/>
                  </a:lnTo>
                  <a:close/>
                </a:path>
                <a:path w="2724150" h="1654175">
                  <a:moveTo>
                    <a:pt x="2006473" y="1079220"/>
                  </a:moveTo>
                  <a:lnTo>
                    <a:pt x="1970024" y="1043787"/>
                  </a:lnTo>
                  <a:lnTo>
                    <a:pt x="1961134" y="1052931"/>
                  </a:lnTo>
                  <a:lnTo>
                    <a:pt x="1997583" y="1088364"/>
                  </a:lnTo>
                  <a:lnTo>
                    <a:pt x="2006473" y="1079220"/>
                  </a:lnTo>
                  <a:close/>
                </a:path>
                <a:path w="2724150" h="1654175">
                  <a:moveTo>
                    <a:pt x="2070227" y="1141196"/>
                  </a:moveTo>
                  <a:lnTo>
                    <a:pt x="2033778" y="1105763"/>
                  </a:lnTo>
                  <a:lnTo>
                    <a:pt x="2024888" y="1114907"/>
                  </a:lnTo>
                  <a:lnTo>
                    <a:pt x="2061337" y="1150340"/>
                  </a:lnTo>
                  <a:lnTo>
                    <a:pt x="2070227" y="1141196"/>
                  </a:lnTo>
                  <a:close/>
                </a:path>
                <a:path w="2724150" h="1654175">
                  <a:moveTo>
                    <a:pt x="2090547" y="234543"/>
                  </a:moveTo>
                  <a:lnTo>
                    <a:pt x="2086737" y="222478"/>
                  </a:lnTo>
                  <a:lnTo>
                    <a:pt x="2038350" y="237845"/>
                  </a:lnTo>
                  <a:lnTo>
                    <a:pt x="2042160" y="249910"/>
                  </a:lnTo>
                  <a:lnTo>
                    <a:pt x="2090547" y="234543"/>
                  </a:lnTo>
                  <a:close/>
                </a:path>
                <a:path w="2724150" h="1654175">
                  <a:moveTo>
                    <a:pt x="2133854" y="1203172"/>
                  </a:moveTo>
                  <a:lnTo>
                    <a:pt x="2097532" y="1167739"/>
                  </a:lnTo>
                  <a:lnTo>
                    <a:pt x="2088642" y="1176883"/>
                  </a:lnTo>
                  <a:lnTo>
                    <a:pt x="2125091" y="1212316"/>
                  </a:lnTo>
                  <a:lnTo>
                    <a:pt x="2133854" y="1203172"/>
                  </a:lnTo>
                  <a:close/>
                </a:path>
                <a:path w="2724150" h="1654175">
                  <a:moveTo>
                    <a:pt x="2175256" y="207492"/>
                  </a:moveTo>
                  <a:lnTo>
                    <a:pt x="2171446" y="195427"/>
                  </a:lnTo>
                  <a:lnTo>
                    <a:pt x="2123059" y="210794"/>
                  </a:lnTo>
                  <a:lnTo>
                    <a:pt x="2126869" y="222986"/>
                  </a:lnTo>
                  <a:lnTo>
                    <a:pt x="2175256" y="207492"/>
                  </a:lnTo>
                  <a:close/>
                </a:path>
                <a:path w="2724150" h="1654175">
                  <a:moveTo>
                    <a:pt x="2197608" y="1265148"/>
                  </a:moveTo>
                  <a:lnTo>
                    <a:pt x="2161286" y="1229715"/>
                  </a:lnTo>
                  <a:lnTo>
                    <a:pt x="2152396" y="1238859"/>
                  </a:lnTo>
                  <a:lnTo>
                    <a:pt x="2188845" y="1274165"/>
                  </a:lnTo>
                  <a:lnTo>
                    <a:pt x="2197608" y="1265148"/>
                  </a:lnTo>
                  <a:close/>
                </a:path>
                <a:path w="2724150" h="1654175">
                  <a:moveTo>
                    <a:pt x="2259965" y="180441"/>
                  </a:moveTo>
                  <a:lnTo>
                    <a:pt x="2256155" y="168376"/>
                  </a:lnTo>
                  <a:lnTo>
                    <a:pt x="2207768" y="183870"/>
                  </a:lnTo>
                  <a:lnTo>
                    <a:pt x="2211578" y="195935"/>
                  </a:lnTo>
                  <a:lnTo>
                    <a:pt x="2259965" y="180441"/>
                  </a:lnTo>
                  <a:close/>
                </a:path>
                <a:path w="2724150" h="1654175">
                  <a:moveTo>
                    <a:pt x="2261362" y="1327124"/>
                  </a:moveTo>
                  <a:lnTo>
                    <a:pt x="2225040" y="1291691"/>
                  </a:lnTo>
                  <a:lnTo>
                    <a:pt x="2216150" y="1300835"/>
                  </a:lnTo>
                  <a:lnTo>
                    <a:pt x="2252599" y="1336141"/>
                  </a:lnTo>
                  <a:lnTo>
                    <a:pt x="2261362" y="1327124"/>
                  </a:lnTo>
                  <a:close/>
                </a:path>
                <a:path w="2724150" h="1654175">
                  <a:moveTo>
                    <a:pt x="2325116" y="1389100"/>
                  </a:moveTo>
                  <a:lnTo>
                    <a:pt x="2288667" y="1353667"/>
                  </a:lnTo>
                  <a:lnTo>
                    <a:pt x="2279904" y="1362684"/>
                  </a:lnTo>
                  <a:lnTo>
                    <a:pt x="2316353" y="1398117"/>
                  </a:lnTo>
                  <a:lnTo>
                    <a:pt x="2325116" y="1389100"/>
                  </a:lnTo>
                  <a:close/>
                </a:path>
                <a:path w="2724150" h="1654175">
                  <a:moveTo>
                    <a:pt x="2344674" y="153390"/>
                  </a:moveTo>
                  <a:lnTo>
                    <a:pt x="2340737" y="141325"/>
                  </a:lnTo>
                  <a:lnTo>
                    <a:pt x="2292350" y="156819"/>
                  </a:lnTo>
                  <a:lnTo>
                    <a:pt x="2296287" y="168884"/>
                  </a:lnTo>
                  <a:lnTo>
                    <a:pt x="2344674" y="153390"/>
                  </a:lnTo>
                  <a:close/>
                </a:path>
                <a:path w="2724150" h="1654175">
                  <a:moveTo>
                    <a:pt x="2388870" y="1451076"/>
                  </a:moveTo>
                  <a:lnTo>
                    <a:pt x="2352421" y="1415643"/>
                  </a:lnTo>
                  <a:lnTo>
                    <a:pt x="2343658" y="1424660"/>
                  </a:lnTo>
                  <a:lnTo>
                    <a:pt x="2379980" y="1460093"/>
                  </a:lnTo>
                  <a:lnTo>
                    <a:pt x="2388870" y="1451076"/>
                  </a:lnTo>
                  <a:close/>
                </a:path>
                <a:path w="2724150" h="1654175">
                  <a:moveTo>
                    <a:pt x="2429383" y="126466"/>
                  </a:moveTo>
                  <a:lnTo>
                    <a:pt x="2425446" y="114274"/>
                  </a:lnTo>
                  <a:lnTo>
                    <a:pt x="2377059" y="129768"/>
                  </a:lnTo>
                  <a:lnTo>
                    <a:pt x="2380996" y="141833"/>
                  </a:lnTo>
                  <a:lnTo>
                    <a:pt x="2429383" y="126466"/>
                  </a:lnTo>
                  <a:close/>
                </a:path>
                <a:path w="2724150" h="1654175">
                  <a:moveTo>
                    <a:pt x="2478417" y="1509306"/>
                  </a:moveTo>
                  <a:lnTo>
                    <a:pt x="2475407" y="1495031"/>
                  </a:lnTo>
                  <a:lnTo>
                    <a:pt x="2466848" y="1482572"/>
                  </a:lnTo>
                  <a:lnTo>
                    <a:pt x="2454110" y="1474355"/>
                  </a:lnTo>
                  <a:lnTo>
                    <a:pt x="2439733" y="1471764"/>
                  </a:lnTo>
                  <a:lnTo>
                    <a:pt x="2425446" y="1474774"/>
                  </a:lnTo>
                  <a:lnTo>
                    <a:pt x="2418296" y="1479689"/>
                  </a:lnTo>
                  <a:lnTo>
                    <a:pt x="2416175" y="1477619"/>
                  </a:lnTo>
                  <a:lnTo>
                    <a:pt x="2407412" y="1486636"/>
                  </a:lnTo>
                  <a:lnTo>
                    <a:pt x="2409507" y="1488706"/>
                  </a:lnTo>
                  <a:lnTo>
                    <a:pt x="2404770" y="1496009"/>
                  </a:lnTo>
                  <a:lnTo>
                    <a:pt x="2413762" y="1537182"/>
                  </a:lnTo>
                  <a:lnTo>
                    <a:pt x="2440876" y="1547952"/>
                  </a:lnTo>
                  <a:lnTo>
                    <a:pt x="2455151" y="1544980"/>
                  </a:lnTo>
                  <a:lnTo>
                    <a:pt x="2467610" y="1536420"/>
                  </a:lnTo>
                  <a:lnTo>
                    <a:pt x="2475827" y="1523695"/>
                  </a:lnTo>
                  <a:lnTo>
                    <a:pt x="2477490" y="1514449"/>
                  </a:lnTo>
                  <a:lnTo>
                    <a:pt x="2478417" y="1509306"/>
                  </a:lnTo>
                  <a:close/>
                </a:path>
                <a:path w="2724150" h="1654175">
                  <a:moveTo>
                    <a:pt x="2514092" y="99415"/>
                  </a:moveTo>
                  <a:lnTo>
                    <a:pt x="2510155" y="87350"/>
                  </a:lnTo>
                  <a:lnTo>
                    <a:pt x="2461768" y="102717"/>
                  </a:lnTo>
                  <a:lnTo>
                    <a:pt x="2465705" y="114782"/>
                  </a:lnTo>
                  <a:lnTo>
                    <a:pt x="2514092" y="99415"/>
                  </a:lnTo>
                  <a:close/>
                </a:path>
                <a:path w="2724150" h="1654175">
                  <a:moveTo>
                    <a:pt x="2598674" y="72364"/>
                  </a:moveTo>
                  <a:lnTo>
                    <a:pt x="2594864" y="60299"/>
                  </a:lnTo>
                  <a:lnTo>
                    <a:pt x="2546477" y="75666"/>
                  </a:lnTo>
                  <a:lnTo>
                    <a:pt x="2550287" y="87858"/>
                  </a:lnTo>
                  <a:lnTo>
                    <a:pt x="2598674" y="72364"/>
                  </a:lnTo>
                  <a:close/>
                </a:path>
                <a:path w="2724150" h="1654175">
                  <a:moveTo>
                    <a:pt x="2723616" y="41427"/>
                  </a:moveTo>
                  <a:lnTo>
                    <a:pt x="2722727" y="33248"/>
                  </a:lnTo>
                  <a:lnTo>
                    <a:pt x="2721991" y="26390"/>
                  </a:lnTo>
                  <a:lnTo>
                    <a:pt x="2714650" y="13169"/>
                  </a:lnTo>
                  <a:lnTo>
                    <a:pt x="2703195" y="4102"/>
                  </a:lnTo>
                  <a:lnTo>
                    <a:pt x="2689161" y="0"/>
                  </a:lnTo>
                  <a:lnTo>
                    <a:pt x="2674112" y="1625"/>
                  </a:lnTo>
                  <a:lnTo>
                    <a:pt x="2660878" y="9029"/>
                  </a:lnTo>
                  <a:lnTo>
                    <a:pt x="2651823" y="20472"/>
                  </a:lnTo>
                  <a:lnTo>
                    <a:pt x="2647708" y="34480"/>
                  </a:lnTo>
                  <a:lnTo>
                    <a:pt x="2648648" y="43154"/>
                  </a:lnTo>
                  <a:lnTo>
                    <a:pt x="2631186" y="48742"/>
                  </a:lnTo>
                  <a:lnTo>
                    <a:pt x="2634996" y="60807"/>
                  </a:lnTo>
                  <a:lnTo>
                    <a:pt x="2652522" y="55194"/>
                  </a:lnTo>
                  <a:lnTo>
                    <a:pt x="2656751" y="62738"/>
                  </a:lnTo>
                  <a:lnTo>
                    <a:pt x="2668232" y="71793"/>
                  </a:lnTo>
                  <a:lnTo>
                    <a:pt x="2682240" y="75907"/>
                  </a:lnTo>
                  <a:lnTo>
                    <a:pt x="2697226" y="74269"/>
                  </a:lnTo>
                  <a:lnTo>
                    <a:pt x="2710446" y="66878"/>
                  </a:lnTo>
                  <a:lnTo>
                    <a:pt x="2719514" y="55435"/>
                  </a:lnTo>
                  <a:lnTo>
                    <a:pt x="2723616" y="41427"/>
                  </a:lnTo>
                  <a:close/>
                </a:path>
              </a:pathLst>
            </a:custGeom>
            <a:solidFill>
              <a:srgbClr val="212A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332102" y="1871198"/>
            <a:ext cx="1823085" cy="709295"/>
          </a:xfrm>
          <a:prstGeom prst="rect">
            <a:avLst/>
          </a:prstGeom>
        </p:spPr>
        <p:txBody>
          <a:bodyPr vert="horz" wrap="square" lIns="0" tIns="69215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545"/>
              </a:spcBef>
            </a:pPr>
            <a:r>
              <a:rPr sz="1400" b="1" spc="-55" dirty="0">
                <a:solidFill>
                  <a:srgbClr val="212A35"/>
                </a:solidFill>
                <a:latin typeface="Arial"/>
                <a:cs typeface="Arial"/>
              </a:rPr>
              <a:t>Username </a:t>
            </a:r>
            <a:r>
              <a:rPr sz="1400" b="1" spc="-10" dirty="0">
                <a:solidFill>
                  <a:srgbClr val="212A35"/>
                </a:solidFill>
                <a:latin typeface="Arial"/>
                <a:cs typeface="Arial"/>
              </a:rPr>
              <a:t>&amp;</a:t>
            </a:r>
            <a:r>
              <a:rPr sz="1400" b="1" spc="-45" dirty="0">
                <a:solidFill>
                  <a:srgbClr val="212A35"/>
                </a:solidFill>
                <a:latin typeface="Arial"/>
                <a:cs typeface="Arial"/>
              </a:rPr>
              <a:t> </a:t>
            </a:r>
            <a:r>
              <a:rPr sz="1400" b="1" spc="-80" dirty="0">
                <a:solidFill>
                  <a:srgbClr val="212A35"/>
                </a:solidFill>
                <a:latin typeface="Arial"/>
                <a:cs typeface="Arial"/>
              </a:rPr>
              <a:t>Password</a:t>
            </a:r>
            <a:endParaRPr sz="1400">
              <a:latin typeface="Arial"/>
              <a:cs typeface="Arial"/>
            </a:endParaRPr>
          </a:p>
          <a:p>
            <a:pPr marL="201295" marR="5080" indent="241935" algn="r">
              <a:lnSpc>
                <a:spcPct val="100000"/>
              </a:lnSpc>
              <a:spcBef>
                <a:spcPts val="375"/>
              </a:spcBef>
            </a:pPr>
            <a:r>
              <a:rPr sz="1200" spc="-90" dirty="0">
                <a:solidFill>
                  <a:srgbClr val="212A35"/>
                </a:solidFill>
                <a:latin typeface="Arial"/>
                <a:cs typeface="Arial"/>
              </a:rPr>
              <a:t>Tên </a:t>
            </a:r>
            <a:r>
              <a:rPr sz="1200" spc="160" dirty="0">
                <a:solidFill>
                  <a:srgbClr val="212A35"/>
                </a:solidFill>
                <a:latin typeface="Arial"/>
                <a:cs typeface="Arial"/>
              </a:rPr>
              <a:t>&amp; </a:t>
            </a:r>
            <a:r>
              <a:rPr sz="1200" spc="10" dirty="0">
                <a:solidFill>
                  <a:srgbClr val="212A35"/>
                </a:solidFill>
                <a:latin typeface="Arial"/>
                <a:cs typeface="Arial"/>
              </a:rPr>
              <a:t>mật</a:t>
            </a:r>
            <a:r>
              <a:rPr sz="1200" spc="-160" dirty="0">
                <a:solidFill>
                  <a:srgbClr val="212A35"/>
                </a:solidFill>
                <a:latin typeface="Arial"/>
                <a:cs typeface="Arial"/>
              </a:rPr>
              <a:t> </a:t>
            </a:r>
            <a:r>
              <a:rPr sz="1200" spc="-10" dirty="0">
                <a:solidFill>
                  <a:srgbClr val="212A35"/>
                </a:solidFill>
                <a:latin typeface="Arial"/>
                <a:cs typeface="Arial"/>
              </a:rPr>
              <a:t>khẩu</a:t>
            </a:r>
            <a:r>
              <a:rPr sz="1200" spc="-35" dirty="0">
                <a:solidFill>
                  <a:srgbClr val="212A35"/>
                </a:solidFill>
                <a:latin typeface="Arial"/>
                <a:cs typeface="Arial"/>
              </a:rPr>
              <a:t> </a:t>
            </a:r>
            <a:r>
              <a:rPr sz="1200" spc="-5" dirty="0">
                <a:solidFill>
                  <a:srgbClr val="212A35"/>
                </a:solidFill>
                <a:latin typeface="Arial"/>
                <a:cs typeface="Arial"/>
              </a:rPr>
              <a:t>wifi. </a:t>
            </a:r>
            <a:r>
              <a:rPr sz="1200" spc="-35" dirty="0">
                <a:solidFill>
                  <a:srgbClr val="212A35"/>
                </a:solidFill>
                <a:latin typeface="Arial"/>
                <a:cs typeface="Arial"/>
              </a:rPr>
              <a:t> </a:t>
            </a:r>
            <a:r>
              <a:rPr sz="1200" spc="30" dirty="0">
                <a:solidFill>
                  <a:srgbClr val="212A35"/>
                </a:solidFill>
                <a:latin typeface="Arial"/>
                <a:cs typeface="Arial"/>
              </a:rPr>
              <a:t>Mật </a:t>
            </a:r>
            <a:r>
              <a:rPr sz="1200" spc="-15" dirty="0">
                <a:solidFill>
                  <a:srgbClr val="212A35"/>
                </a:solidFill>
                <a:latin typeface="Arial"/>
                <a:cs typeface="Arial"/>
              </a:rPr>
              <a:t>khẩu </a:t>
            </a:r>
            <a:r>
              <a:rPr sz="1200" spc="20" dirty="0">
                <a:solidFill>
                  <a:srgbClr val="212A35"/>
                </a:solidFill>
                <a:latin typeface="Arial"/>
                <a:cs typeface="Arial"/>
              </a:rPr>
              <a:t>login</a:t>
            </a:r>
            <a:r>
              <a:rPr sz="1200" spc="-100" dirty="0">
                <a:solidFill>
                  <a:srgbClr val="212A35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212A35"/>
                </a:solidFill>
                <a:latin typeface="Arial"/>
                <a:cs typeface="Arial"/>
              </a:rPr>
              <a:t>modem.</a:t>
            </a:r>
            <a:endParaRPr sz="12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56919" y="3542688"/>
            <a:ext cx="2376805" cy="891540"/>
          </a:xfrm>
          <a:prstGeom prst="rect">
            <a:avLst/>
          </a:prstGeom>
        </p:spPr>
        <p:txBody>
          <a:bodyPr vert="horz" wrap="square" lIns="0" tIns="68580" rIns="0" bIns="0" rtlCol="0">
            <a:spAutoFit/>
          </a:bodyPr>
          <a:lstStyle/>
          <a:p>
            <a:pPr marL="739775">
              <a:lnSpc>
                <a:spcPct val="100000"/>
              </a:lnSpc>
              <a:spcBef>
                <a:spcPts val="540"/>
              </a:spcBef>
            </a:pPr>
            <a:r>
              <a:rPr sz="1400" b="1" spc="-80" dirty="0">
                <a:solidFill>
                  <a:srgbClr val="212A35"/>
                </a:solidFill>
                <a:latin typeface="Arial"/>
                <a:cs typeface="Arial"/>
              </a:rPr>
              <a:t>CẤU </a:t>
            </a:r>
            <a:r>
              <a:rPr sz="1400" b="1" spc="25" dirty="0">
                <a:solidFill>
                  <a:srgbClr val="212A35"/>
                </a:solidFill>
                <a:latin typeface="Arial"/>
                <a:cs typeface="Arial"/>
              </a:rPr>
              <a:t>HÌNH</a:t>
            </a:r>
            <a:r>
              <a:rPr sz="1400" b="1" spc="-20" dirty="0">
                <a:solidFill>
                  <a:srgbClr val="212A35"/>
                </a:solidFill>
                <a:latin typeface="Arial"/>
                <a:cs typeface="Arial"/>
              </a:rPr>
              <a:t> </a:t>
            </a:r>
            <a:r>
              <a:rPr sz="1400" b="1" spc="-85" dirty="0">
                <a:solidFill>
                  <a:srgbClr val="212A35"/>
                </a:solidFill>
                <a:latin typeface="Arial"/>
                <a:cs typeface="Arial"/>
              </a:rPr>
              <a:t>CAMERA</a:t>
            </a:r>
            <a:endParaRPr sz="1400">
              <a:latin typeface="Arial"/>
              <a:cs typeface="Arial"/>
            </a:endParaRPr>
          </a:p>
          <a:p>
            <a:pPr marR="5715" algn="r">
              <a:lnSpc>
                <a:spcPct val="100000"/>
              </a:lnSpc>
              <a:spcBef>
                <a:spcPts val="375"/>
              </a:spcBef>
            </a:pPr>
            <a:r>
              <a:rPr sz="1200" spc="-80" dirty="0">
                <a:solidFill>
                  <a:srgbClr val="212A35"/>
                </a:solidFill>
                <a:latin typeface="Arial"/>
                <a:cs typeface="Arial"/>
              </a:rPr>
              <a:t>Các </a:t>
            </a:r>
            <a:r>
              <a:rPr sz="1200" spc="-35" dirty="0">
                <a:solidFill>
                  <a:srgbClr val="212A35"/>
                </a:solidFill>
                <a:latin typeface="Arial"/>
                <a:cs typeface="Arial"/>
              </a:rPr>
              <a:t>cấu </a:t>
            </a:r>
            <a:r>
              <a:rPr sz="1200" spc="-5" dirty="0">
                <a:solidFill>
                  <a:srgbClr val="212A35"/>
                </a:solidFill>
                <a:latin typeface="Arial"/>
                <a:cs typeface="Arial"/>
              </a:rPr>
              <a:t>hình </a:t>
            </a:r>
            <a:r>
              <a:rPr sz="1200" spc="-30" dirty="0">
                <a:solidFill>
                  <a:srgbClr val="212A35"/>
                </a:solidFill>
                <a:latin typeface="Arial"/>
                <a:cs typeface="Arial"/>
              </a:rPr>
              <a:t>camera </a:t>
            </a:r>
            <a:r>
              <a:rPr sz="1200" spc="-15" dirty="0">
                <a:solidFill>
                  <a:srgbClr val="212A35"/>
                </a:solidFill>
                <a:latin typeface="Arial"/>
                <a:cs typeface="Arial"/>
              </a:rPr>
              <a:t>(nếu </a:t>
            </a:r>
            <a:r>
              <a:rPr sz="1200" spc="-20" dirty="0">
                <a:solidFill>
                  <a:srgbClr val="212A35"/>
                </a:solidFill>
                <a:latin typeface="Arial"/>
                <a:cs typeface="Arial"/>
              </a:rPr>
              <a:t>có)</a:t>
            </a:r>
            <a:r>
              <a:rPr sz="1200" spc="25" dirty="0">
                <a:solidFill>
                  <a:srgbClr val="212A35"/>
                </a:solidFill>
                <a:latin typeface="Arial"/>
                <a:cs typeface="Arial"/>
              </a:rPr>
              <a:t> </a:t>
            </a:r>
            <a:r>
              <a:rPr sz="1200" spc="5" dirty="0">
                <a:solidFill>
                  <a:srgbClr val="212A35"/>
                </a:solidFill>
                <a:latin typeface="Arial"/>
                <a:cs typeface="Arial"/>
              </a:rPr>
              <a:t>đang</a:t>
            </a:r>
            <a:endParaRPr sz="1200">
              <a:latin typeface="Arial"/>
              <a:cs typeface="Arial"/>
            </a:endParaRPr>
          </a:p>
          <a:p>
            <a:pPr marR="6350" algn="r">
              <a:lnSpc>
                <a:spcPct val="100000"/>
              </a:lnSpc>
            </a:pPr>
            <a:r>
              <a:rPr sz="1200" spc="-30" dirty="0">
                <a:solidFill>
                  <a:srgbClr val="212A35"/>
                </a:solidFill>
                <a:latin typeface="Arial"/>
                <a:cs typeface="Arial"/>
              </a:rPr>
              <a:t>cấu </a:t>
            </a:r>
            <a:r>
              <a:rPr sz="1200" spc="-5" dirty="0">
                <a:solidFill>
                  <a:srgbClr val="212A35"/>
                </a:solidFill>
                <a:latin typeface="Arial"/>
                <a:cs typeface="Arial"/>
              </a:rPr>
              <a:t>hình </a:t>
            </a:r>
            <a:r>
              <a:rPr sz="1200" spc="35" dirty="0">
                <a:solidFill>
                  <a:srgbClr val="212A35"/>
                </a:solidFill>
                <a:latin typeface="Arial"/>
                <a:cs typeface="Arial"/>
              </a:rPr>
              <a:t>trong </a:t>
            </a:r>
            <a:r>
              <a:rPr sz="1200" dirty="0">
                <a:solidFill>
                  <a:srgbClr val="212A35"/>
                </a:solidFill>
                <a:latin typeface="Arial"/>
                <a:cs typeface="Arial"/>
              </a:rPr>
              <a:t>modem: </a:t>
            </a:r>
            <a:r>
              <a:rPr sz="1200" spc="-75" dirty="0">
                <a:solidFill>
                  <a:srgbClr val="212A35"/>
                </a:solidFill>
                <a:latin typeface="Arial"/>
                <a:cs typeface="Arial"/>
              </a:rPr>
              <a:t>IP</a:t>
            </a:r>
            <a:r>
              <a:rPr sz="1200" spc="-145" dirty="0">
                <a:solidFill>
                  <a:srgbClr val="212A35"/>
                </a:solidFill>
                <a:latin typeface="Arial"/>
                <a:cs typeface="Arial"/>
              </a:rPr>
              <a:t> </a:t>
            </a:r>
            <a:r>
              <a:rPr sz="1200" spc="-35" dirty="0">
                <a:solidFill>
                  <a:srgbClr val="212A35"/>
                </a:solidFill>
                <a:latin typeface="Arial"/>
                <a:cs typeface="Arial"/>
              </a:rPr>
              <a:t>camera,</a:t>
            </a:r>
            <a:endParaRPr sz="120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  <a:spcBef>
                <a:spcPts val="5"/>
              </a:spcBef>
            </a:pPr>
            <a:r>
              <a:rPr sz="1200" spc="50" dirty="0">
                <a:solidFill>
                  <a:srgbClr val="212A35"/>
                </a:solidFill>
                <a:latin typeface="Arial"/>
                <a:cs typeface="Arial"/>
              </a:rPr>
              <a:t>port </a:t>
            </a:r>
            <a:r>
              <a:rPr sz="1200" spc="-35" dirty="0">
                <a:solidFill>
                  <a:srgbClr val="212A35"/>
                </a:solidFill>
                <a:latin typeface="Arial"/>
                <a:cs typeface="Arial"/>
              </a:rPr>
              <a:t>camera,</a:t>
            </a:r>
            <a:r>
              <a:rPr sz="1200" spc="-155" dirty="0">
                <a:solidFill>
                  <a:srgbClr val="212A35"/>
                </a:solidFill>
                <a:latin typeface="Arial"/>
                <a:cs typeface="Arial"/>
              </a:rPr>
              <a:t> </a:t>
            </a:r>
            <a:r>
              <a:rPr sz="1200" spc="-60" dirty="0">
                <a:solidFill>
                  <a:srgbClr val="212A35"/>
                </a:solidFill>
                <a:latin typeface="Arial"/>
                <a:cs typeface="Arial"/>
              </a:rPr>
              <a:t>DDNS.</a:t>
            </a:r>
            <a:endParaRPr sz="12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874765" y="1849862"/>
            <a:ext cx="2211705" cy="892175"/>
          </a:xfrm>
          <a:prstGeom prst="rect">
            <a:avLst/>
          </a:prstGeom>
        </p:spPr>
        <p:txBody>
          <a:bodyPr vert="horz" wrap="square" lIns="0" tIns="692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45"/>
              </a:spcBef>
            </a:pPr>
            <a:r>
              <a:rPr sz="1400" b="1" spc="-50" dirty="0">
                <a:solidFill>
                  <a:srgbClr val="212A35"/>
                </a:solidFill>
                <a:latin typeface="Arial"/>
                <a:cs typeface="Arial"/>
              </a:rPr>
              <a:t>IP </a:t>
            </a:r>
            <a:r>
              <a:rPr sz="1400" b="1" spc="-80" dirty="0">
                <a:solidFill>
                  <a:srgbClr val="212A35"/>
                </a:solidFill>
                <a:latin typeface="Arial"/>
                <a:cs typeface="Arial"/>
              </a:rPr>
              <a:t>Address </a:t>
            </a:r>
            <a:r>
              <a:rPr sz="1400" b="1" spc="-10" dirty="0">
                <a:solidFill>
                  <a:srgbClr val="212A35"/>
                </a:solidFill>
                <a:latin typeface="Arial"/>
                <a:cs typeface="Arial"/>
              </a:rPr>
              <a:t>&amp; </a:t>
            </a:r>
            <a:r>
              <a:rPr sz="1400" b="1" spc="-65" dirty="0">
                <a:solidFill>
                  <a:srgbClr val="212A35"/>
                </a:solidFill>
                <a:latin typeface="Arial"/>
                <a:cs typeface="Arial"/>
              </a:rPr>
              <a:t>DHCP</a:t>
            </a:r>
            <a:r>
              <a:rPr sz="1400" b="1" spc="45" dirty="0">
                <a:solidFill>
                  <a:srgbClr val="212A35"/>
                </a:solidFill>
                <a:latin typeface="Arial"/>
                <a:cs typeface="Arial"/>
              </a:rPr>
              <a:t> </a:t>
            </a:r>
            <a:r>
              <a:rPr sz="1400" b="1" spc="-60" dirty="0">
                <a:solidFill>
                  <a:srgbClr val="212A35"/>
                </a:solidFill>
                <a:latin typeface="Arial"/>
                <a:cs typeface="Arial"/>
              </a:rPr>
              <a:t>Pool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75"/>
              </a:spcBef>
            </a:pPr>
            <a:r>
              <a:rPr sz="1200" spc="-25" dirty="0">
                <a:solidFill>
                  <a:srgbClr val="212A35"/>
                </a:solidFill>
                <a:latin typeface="Arial"/>
                <a:cs typeface="Arial"/>
              </a:rPr>
              <a:t>Địa </a:t>
            </a:r>
            <a:r>
              <a:rPr sz="1200" spc="-5" dirty="0">
                <a:solidFill>
                  <a:srgbClr val="212A35"/>
                </a:solidFill>
                <a:latin typeface="Arial"/>
                <a:cs typeface="Arial"/>
              </a:rPr>
              <a:t>chỉ </a:t>
            </a:r>
            <a:r>
              <a:rPr sz="1200" spc="-75" dirty="0">
                <a:solidFill>
                  <a:srgbClr val="212A35"/>
                </a:solidFill>
                <a:latin typeface="Arial"/>
                <a:cs typeface="Arial"/>
              </a:rPr>
              <a:t>IP</a:t>
            </a:r>
            <a:r>
              <a:rPr sz="1200" spc="-30" dirty="0">
                <a:solidFill>
                  <a:srgbClr val="212A35"/>
                </a:solidFill>
                <a:latin typeface="Arial"/>
                <a:cs typeface="Arial"/>
              </a:rPr>
              <a:t> </a:t>
            </a:r>
            <a:r>
              <a:rPr sz="1200" spc="15" dirty="0">
                <a:solidFill>
                  <a:srgbClr val="212A35"/>
                </a:solidFill>
                <a:latin typeface="Arial"/>
                <a:cs typeface="Arial"/>
              </a:rPr>
              <a:t>modem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200" spc="-5" dirty="0">
                <a:solidFill>
                  <a:srgbClr val="212A35"/>
                </a:solidFill>
                <a:latin typeface="Arial"/>
                <a:cs typeface="Arial"/>
              </a:rPr>
              <a:t>Thông </a:t>
            </a:r>
            <a:r>
              <a:rPr sz="1200" spc="35" dirty="0">
                <a:solidFill>
                  <a:srgbClr val="212A35"/>
                </a:solidFill>
                <a:latin typeface="Arial"/>
                <a:cs typeface="Arial"/>
              </a:rPr>
              <a:t>tin </a:t>
            </a:r>
            <a:r>
              <a:rPr sz="1200" spc="-25" dirty="0">
                <a:solidFill>
                  <a:srgbClr val="212A35"/>
                </a:solidFill>
                <a:latin typeface="Arial"/>
                <a:cs typeface="Arial"/>
              </a:rPr>
              <a:t>cấp </a:t>
            </a:r>
            <a:r>
              <a:rPr sz="1200" spc="15" dirty="0">
                <a:solidFill>
                  <a:srgbClr val="212A35"/>
                </a:solidFill>
                <a:latin typeface="Arial"/>
                <a:cs typeface="Arial"/>
              </a:rPr>
              <a:t>phát </a:t>
            </a:r>
            <a:r>
              <a:rPr sz="1200" spc="-80" dirty="0">
                <a:solidFill>
                  <a:srgbClr val="212A35"/>
                </a:solidFill>
                <a:latin typeface="Arial"/>
                <a:cs typeface="Arial"/>
              </a:rPr>
              <a:t>DHCP</a:t>
            </a:r>
            <a:r>
              <a:rPr sz="1200" spc="-145" dirty="0">
                <a:solidFill>
                  <a:srgbClr val="212A35"/>
                </a:solidFill>
                <a:latin typeface="Arial"/>
                <a:cs typeface="Arial"/>
              </a:rPr>
              <a:t> </a:t>
            </a:r>
            <a:r>
              <a:rPr sz="1200" spc="-70" dirty="0">
                <a:solidFill>
                  <a:srgbClr val="212A35"/>
                </a:solidFill>
                <a:latin typeface="Arial"/>
                <a:cs typeface="Arial"/>
              </a:rPr>
              <a:t>(DHCP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200" spc="-30" dirty="0">
                <a:solidFill>
                  <a:srgbClr val="212A35"/>
                </a:solidFill>
                <a:latin typeface="Arial"/>
                <a:cs typeface="Arial"/>
              </a:rPr>
              <a:t>Pool)</a:t>
            </a:r>
            <a:endParaRPr sz="12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567934" y="3430415"/>
            <a:ext cx="2548890" cy="1257935"/>
          </a:xfrm>
          <a:prstGeom prst="rect">
            <a:avLst/>
          </a:prstGeom>
        </p:spPr>
        <p:txBody>
          <a:bodyPr vert="horz" wrap="square" lIns="0" tIns="692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45"/>
              </a:spcBef>
            </a:pPr>
            <a:r>
              <a:rPr sz="1400" b="1" spc="-120" dirty="0">
                <a:solidFill>
                  <a:srgbClr val="212A35"/>
                </a:solidFill>
                <a:latin typeface="Arial"/>
                <a:cs typeface="Arial"/>
              </a:rPr>
              <a:t>CÁC </a:t>
            </a:r>
            <a:r>
              <a:rPr sz="1400" b="1" spc="-70" dirty="0">
                <a:solidFill>
                  <a:srgbClr val="212A35"/>
                </a:solidFill>
                <a:latin typeface="Arial"/>
                <a:cs typeface="Arial"/>
              </a:rPr>
              <a:t>THIẾT </a:t>
            </a:r>
            <a:r>
              <a:rPr sz="1400" b="1" spc="-75" dirty="0">
                <a:solidFill>
                  <a:srgbClr val="212A35"/>
                </a:solidFill>
                <a:latin typeface="Arial"/>
                <a:cs typeface="Arial"/>
              </a:rPr>
              <a:t>BỊ</a:t>
            </a:r>
            <a:r>
              <a:rPr sz="1400" b="1" spc="-125" dirty="0">
                <a:solidFill>
                  <a:srgbClr val="212A35"/>
                </a:solidFill>
                <a:latin typeface="Arial"/>
                <a:cs typeface="Arial"/>
              </a:rPr>
              <a:t> </a:t>
            </a:r>
            <a:r>
              <a:rPr sz="1400" b="1" spc="-90" dirty="0">
                <a:solidFill>
                  <a:srgbClr val="212A35"/>
                </a:solidFill>
                <a:latin typeface="Arial"/>
                <a:cs typeface="Arial"/>
              </a:rPr>
              <a:t>KHÁC</a:t>
            </a:r>
            <a:endParaRPr sz="14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spcBef>
                <a:spcPts val="375"/>
              </a:spcBef>
            </a:pPr>
            <a:r>
              <a:rPr sz="1200" spc="-80" dirty="0">
                <a:solidFill>
                  <a:srgbClr val="212A35"/>
                </a:solidFill>
                <a:latin typeface="Arial"/>
                <a:cs typeface="Arial"/>
              </a:rPr>
              <a:t>Các </a:t>
            </a:r>
            <a:r>
              <a:rPr sz="1200" spc="25" dirty="0">
                <a:solidFill>
                  <a:srgbClr val="212A35"/>
                </a:solidFill>
                <a:latin typeface="Arial"/>
                <a:cs typeface="Arial"/>
              </a:rPr>
              <a:t>thiết </a:t>
            </a:r>
            <a:r>
              <a:rPr sz="1200" spc="30" dirty="0">
                <a:solidFill>
                  <a:srgbClr val="212A35"/>
                </a:solidFill>
                <a:latin typeface="Arial"/>
                <a:cs typeface="Arial"/>
              </a:rPr>
              <a:t>bị </a:t>
            </a:r>
            <a:r>
              <a:rPr sz="1200" spc="5" dirty="0">
                <a:solidFill>
                  <a:srgbClr val="212A35"/>
                </a:solidFill>
                <a:latin typeface="Arial"/>
                <a:cs typeface="Arial"/>
              </a:rPr>
              <a:t>đang kết </a:t>
            </a:r>
            <a:r>
              <a:rPr sz="1200" spc="20" dirty="0">
                <a:solidFill>
                  <a:srgbClr val="212A35"/>
                </a:solidFill>
                <a:latin typeface="Arial"/>
                <a:cs typeface="Arial"/>
              </a:rPr>
              <a:t>nối </a:t>
            </a:r>
            <a:r>
              <a:rPr sz="1200" spc="-15" dirty="0">
                <a:solidFill>
                  <a:srgbClr val="212A35"/>
                </a:solidFill>
                <a:latin typeface="Arial"/>
                <a:cs typeface="Arial"/>
              </a:rPr>
              <a:t>trực </a:t>
            </a:r>
            <a:r>
              <a:rPr sz="1200" spc="20" dirty="0">
                <a:solidFill>
                  <a:srgbClr val="212A35"/>
                </a:solidFill>
                <a:latin typeface="Arial"/>
                <a:cs typeface="Arial"/>
              </a:rPr>
              <a:t>tiếp</a:t>
            </a:r>
            <a:r>
              <a:rPr sz="1200" spc="-135" dirty="0">
                <a:solidFill>
                  <a:srgbClr val="212A35"/>
                </a:solidFill>
                <a:latin typeface="Arial"/>
                <a:cs typeface="Arial"/>
              </a:rPr>
              <a:t> </a:t>
            </a:r>
            <a:r>
              <a:rPr sz="1200" spc="-30" dirty="0">
                <a:solidFill>
                  <a:srgbClr val="212A35"/>
                </a:solidFill>
                <a:latin typeface="Arial"/>
                <a:cs typeface="Arial"/>
              </a:rPr>
              <a:t>vào  </a:t>
            </a:r>
            <a:r>
              <a:rPr sz="1200" spc="15" dirty="0">
                <a:solidFill>
                  <a:srgbClr val="212A35"/>
                </a:solidFill>
                <a:latin typeface="Arial"/>
                <a:cs typeface="Arial"/>
              </a:rPr>
              <a:t>modem </a:t>
            </a:r>
            <a:r>
              <a:rPr sz="1200" spc="-5" dirty="0">
                <a:solidFill>
                  <a:srgbClr val="212A35"/>
                </a:solidFill>
                <a:latin typeface="Arial"/>
                <a:cs typeface="Arial"/>
              </a:rPr>
              <a:t>qua </a:t>
            </a:r>
            <a:r>
              <a:rPr sz="1200" spc="-35" dirty="0">
                <a:solidFill>
                  <a:srgbClr val="212A35"/>
                </a:solidFill>
                <a:latin typeface="Arial"/>
                <a:cs typeface="Arial"/>
              </a:rPr>
              <a:t>WiFi </a:t>
            </a:r>
            <a:r>
              <a:rPr sz="1200" spc="-15" dirty="0">
                <a:solidFill>
                  <a:srgbClr val="212A35"/>
                </a:solidFill>
                <a:latin typeface="Arial"/>
                <a:cs typeface="Arial"/>
              </a:rPr>
              <a:t>hoặc </a:t>
            </a:r>
            <a:r>
              <a:rPr sz="1200" spc="-25" dirty="0">
                <a:solidFill>
                  <a:srgbClr val="212A35"/>
                </a:solidFill>
                <a:latin typeface="Arial"/>
                <a:cs typeface="Arial"/>
              </a:rPr>
              <a:t>cáp</a:t>
            </a:r>
            <a:r>
              <a:rPr sz="1200" spc="-45" dirty="0">
                <a:solidFill>
                  <a:srgbClr val="212A35"/>
                </a:solidFill>
                <a:latin typeface="Arial"/>
                <a:cs typeface="Arial"/>
              </a:rPr>
              <a:t> </a:t>
            </a:r>
            <a:r>
              <a:rPr sz="1200" spc="-40" dirty="0">
                <a:solidFill>
                  <a:srgbClr val="212A35"/>
                </a:solidFill>
                <a:latin typeface="Arial"/>
                <a:cs typeface="Arial"/>
              </a:rPr>
              <a:t>LAN:</a:t>
            </a:r>
            <a:endParaRPr sz="1200">
              <a:latin typeface="Arial"/>
              <a:cs typeface="Arial"/>
            </a:endParaRPr>
          </a:p>
          <a:p>
            <a:pPr marL="184785" indent="-172720">
              <a:lnSpc>
                <a:spcPct val="100000"/>
              </a:lnSpc>
              <a:buChar char="•"/>
              <a:tabLst>
                <a:tab pos="185420" algn="l"/>
              </a:tabLst>
            </a:pPr>
            <a:r>
              <a:rPr sz="1200" spc="-130" dirty="0">
                <a:solidFill>
                  <a:srgbClr val="212A35"/>
                </a:solidFill>
                <a:latin typeface="Arial"/>
                <a:cs typeface="Arial"/>
              </a:rPr>
              <a:t>FPT</a:t>
            </a:r>
            <a:r>
              <a:rPr sz="1200" spc="-20" dirty="0">
                <a:solidFill>
                  <a:srgbClr val="212A35"/>
                </a:solidFill>
                <a:latin typeface="Arial"/>
                <a:cs typeface="Arial"/>
              </a:rPr>
              <a:t> </a:t>
            </a:r>
            <a:r>
              <a:rPr sz="1200" spc="-45" dirty="0">
                <a:solidFill>
                  <a:srgbClr val="212A35"/>
                </a:solidFill>
                <a:latin typeface="Arial"/>
                <a:cs typeface="Arial"/>
              </a:rPr>
              <a:t>Camera</a:t>
            </a:r>
            <a:endParaRPr sz="1200">
              <a:latin typeface="Arial"/>
              <a:cs typeface="Arial"/>
            </a:endParaRPr>
          </a:p>
          <a:p>
            <a:pPr marL="184785" indent="-172720">
              <a:lnSpc>
                <a:spcPct val="100000"/>
              </a:lnSpc>
              <a:buChar char="•"/>
              <a:tabLst>
                <a:tab pos="185420" algn="l"/>
              </a:tabLst>
            </a:pPr>
            <a:r>
              <a:rPr sz="1200" spc="-130" dirty="0">
                <a:solidFill>
                  <a:srgbClr val="212A35"/>
                </a:solidFill>
                <a:latin typeface="Arial"/>
                <a:cs typeface="Arial"/>
              </a:rPr>
              <a:t>FPT</a:t>
            </a:r>
            <a:r>
              <a:rPr sz="1200" spc="-20" dirty="0">
                <a:solidFill>
                  <a:srgbClr val="212A35"/>
                </a:solidFill>
                <a:latin typeface="Arial"/>
                <a:cs typeface="Arial"/>
              </a:rPr>
              <a:t> </a:t>
            </a:r>
            <a:r>
              <a:rPr sz="1200" spc="-10" dirty="0">
                <a:solidFill>
                  <a:srgbClr val="212A35"/>
                </a:solidFill>
                <a:latin typeface="Arial"/>
                <a:cs typeface="Arial"/>
              </a:rPr>
              <a:t>SmartHome</a:t>
            </a:r>
            <a:endParaRPr sz="1200">
              <a:latin typeface="Arial"/>
              <a:cs typeface="Arial"/>
            </a:endParaRPr>
          </a:p>
          <a:p>
            <a:pPr marL="184785" indent="-172720">
              <a:lnSpc>
                <a:spcPct val="100000"/>
              </a:lnSpc>
              <a:buChar char="•"/>
              <a:tabLst>
                <a:tab pos="185420" algn="l"/>
              </a:tabLst>
            </a:pPr>
            <a:r>
              <a:rPr sz="1200" spc="-45" dirty="0">
                <a:solidFill>
                  <a:srgbClr val="212A35"/>
                </a:solidFill>
                <a:latin typeface="Arial"/>
                <a:cs typeface="Arial"/>
              </a:rPr>
              <a:t>Truyền </a:t>
            </a:r>
            <a:r>
              <a:rPr sz="1200" spc="-5" dirty="0">
                <a:solidFill>
                  <a:srgbClr val="212A35"/>
                </a:solidFill>
                <a:latin typeface="Arial"/>
                <a:cs typeface="Arial"/>
              </a:rPr>
              <a:t>hình </a:t>
            </a:r>
            <a:r>
              <a:rPr sz="1200" spc="-130" dirty="0">
                <a:solidFill>
                  <a:srgbClr val="212A35"/>
                </a:solidFill>
                <a:latin typeface="Arial"/>
                <a:cs typeface="Arial"/>
              </a:rPr>
              <a:t>FPT</a:t>
            </a:r>
            <a:r>
              <a:rPr sz="1200" spc="-35" dirty="0">
                <a:solidFill>
                  <a:srgbClr val="212A35"/>
                </a:solidFill>
                <a:latin typeface="Arial"/>
                <a:cs typeface="Arial"/>
              </a:rPr>
              <a:t> </a:t>
            </a:r>
            <a:r>
              <a:rPr sz="1200" spc="-55" dirty="0">
                <a:solidFill>
                  <a:srgbClr val="212A35"/>
                </a:solidFill>
                <a:latin typeface="Arial"/>
                <a:cs typeface="Arial"/>
              </a:rPr>
              <a:t>Play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0921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35"/>
              </a:spcBef>
            </a:pPr>
            <a:r>
              <a:rPr spc="-145" dirty="0">
                <a:solidFill>
                  <a:srgbClr val="0F2F45"/>
                </a:solidFill>
              </a:rPr>
              <a:t>TEST </a:t>
            </a:r>
            <a:r>
              <a:rPr spc="55" dirty="0">
                <a:solidFill>
                  <a:srgbClr val="0F2F45"/>
                </a:solidFill>
              </a:rPr>
              <a:t>&amp; </a:t>
            </a:r>
            <a:r>
              <a:rPr spc="114" dirty="0">
                <a:solidFill>
                  <a:srgbClr val="0F2F45"/>
                </a:solidFill>
              </a:rPr>
              <a:t>GHI</a:t>
            </a:r>
            <a:r>
              <a:rPr spc="-20" dirty="0">
                <a:solidFill>
                  <a:srgbClr val="0F2F45"/>
                </a:solidFill>
              </a:rPr>
              <a:t> </a:t>
            </a:r>
            <a:r>
              <a:rPr spc="254" dirty="0">
                <a:solidFill>
                  <a:srgbClr val="0F2F45"/>
                </a:solidFill>
              </a:rPr>
              <a:t>NHẬN</a:t>
            </a:r>
          </a:p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1400" b="0" spc="35" dirty="0">
                <a:solidFill>
                  <a:srgbClr val="212A35"/>
                </a:solidFill>
                <a:latin typeface="Arial"/>
                <a:cs typeface="Arial"/>
              </a:rPr>
              <a:t>Modem </a:t>
            </a:r>
            <a:r>
              <a:rPr sz="1400" b="0" spc="185" dirty="0">
                <a:solidFill>
                  <a:srgbClr val="212A35"/>
                </a:solidFill>
                <a:latin typeface="Arial"/>
                <a:cs typeface="Arial"/>
              </a:rPr>
              <a:t>&amp; </a:t>
            </a:r>
            <a:r>
              <a:rPr sz="1400" b="0" spc="-60" dirty="0">
                <a:solidFill>
                  <a:srgbClr val="212A35"/>
                </a:solidFill>
                <a:latin typeface="Arial"/>
                <a:cs typeface="Arial"/>
              </a:rPr>
              <a:t>các </a:t>
            </a:r>
            <a:r>
              <a:rPr sz="1400" b="0" spc="30" dirty="0">
                <a:solidFill>
                  <a:srgbClr val="212A35"/>
                </a:solidFill>
                <a:latin typeface="Arial"/>
                <a:cs typeface="Arial"/>
              </a:rPr>
              <a:t>thiết </a:t>
            </a:r>
            <a:r>
              <a:rPr sz="1400" b="0" spc="35" dirty="0">
                <a:solidFill>
                  <a:srgbClr val="212A35"/>
                </a:solidFill>
                <a:latin typeface="Arial"/>
                <a:cs typeface="Arial"/>
              </a:rPr>
              <a:t>bị</a:t>
            </a:r>
            <a:r>
              <a:rPr sz="1400" b="0" spc="-240" dirty="0">
                <a:solidFill>
                  <a:srgbClr val="212A35"/>
                </a:solidFill>
                <a:latin typeface="Arial"/>
                <a:cs typeface="Arial"/>
              </a:rPr>
              <a:t> </a:t>
            </a:r>
            <a:r>
              <a:rPr sz="1400" b="0" spc="-30" dirty="0">
                <a:solidFill>
                  <a:srgbClr val="212A35"/>
                </a:solidFill>
                <a:latin typeface="Arial"/>
                <a:cs typeface="Arial"/>
              </a:rPr>
              <a:t>khác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358646" y="1687829"/>
            <a:ext cx="1809114" cy="2879090"/>
          </a:xfrm>
          <a:custGeom>
            <a:avLst/>
            <a:gdLst/>
            <a:ahLst/>
            <a:cxnLst/>
            <a:rect l="l" t="t" r="r" b="b"/>
            <a:pathLst>
              <a:path w="1809114" h="2879090">
                <a:moveTo>
                  <a:pt x="0" y="301498"/>
                </a:moveTo>
                <a:lnTo>
                  <a:pt x="3946" y="252597"/>
                </a:lnTo>
                <a:lnTo>
                  <a:pt x="15372" y="206207"/>
                </a:lnTo>
                <a:lnTo>
                  <a:pt x="33655" y="162949"/>
                </a:lnTo>
                <a:lnTo>
                  <a:pt x="58176" y="123443"/>
                </a:lnTo>
                <a:lnTo>
                  <a:pt x="88312" y="88312"/>
                </a:lnTo>
                <a:lnTo>
                  <a:pt x="123443" y="58176"/>
                </a:lnTo>
                <a:lnTo>
                  <a:pt x="162949" y="33655"/>
                </a:lnTo>
                <a:lnTo>
                  <a:pt x="206207" y="15372"/>
                </a:lnTo>
                <a:lnTo>
                  <a:pt x="252597" y="3946"/>
                </a:lnTo>
                <a:lnTo>
                  <a:pt x="301497" y="0"/>
                </a:lnTo>
                <a:lnTo>
                  <a:pt x="1507490" y="0"/>
                </a:lnTo>
                <a:lnTo>
                  <a:pt x="1556390" y="3946"/>
                </a:lnTo>
                <a:lnTo>
                  <a:pt x="1602780" y="15372"/>
                </a:lnTo>
                <a:lnTo>
                  <a:pt x="1646038" y="33655"/>
                </a:lnTo>
                <a:lnTo>
                  <a:pt x="1685543" y="58176"/>
                </a:lnTo>
                <a:lnTo>
                  <a:pt x="1720675" y="88312"/>
                </a:lnTo>
                <a:lnTo>
                  <a:pt x="1750811" y="123443"/>
                </a:lnTo>
                <a:lnTo>
                  <a:pt x="1775332" y="162949"/>
                </a:lnTo>
                <a:lnTo>
                  <a:pt x="1793615" y="206207"/>
                </a:lnTo>
                <a:lnTo>
                  <a:pt x="1805041" y="252597"/>
                </a:lnTo>
                <a:lnTo>
                  <a:pt x="1808988" y="301498"/>
                </a:lnTo>
                <a:lnTo>
                  <a:pt x="1808988" y="2577338"/>
                </a:lnTo>
                <a:lnTo>
                  <a:pt x="1805041" y="2626241"/>
                </a:lnTo>
                <a:lnTo>
                  <a:pt x="1793615" y="2672633"/>
                </a:lnTo>
                <a:lnTo>
                  <a:pt x="1775332" y="2715892"/>
                </a:lnTo>
                <a:lnTo>
                  <a:pt x="1750811" y="2755397"/>
                </a:lnTo>
                <a:lnTo>
                  <a:pt x="1720675" y="2790528"/>
                </a:lnTo>
                <a:lnTo>
                  <a:pt x="1685543" y="2820663"/>
                </a:lnTo>
                <a:lnTo>
                  <a:pt x="1646038" y="2845182"/>
                </a:lnTo>
                <a:lnTo>
                  <a:pt x="1602780" y="2863465"/>
                </a:lnTo>
                <a:lnTo>
                  <a:pt x="1556390" y="2874889"/>
                </a:lnTo>
                <a:lnTo>
                  <a:pt x="1507490" y="2878836"/>
                </a:lnTo>
                <a:lnTo>
                  <a:pt x="301497" y="2878836"/>
                </a:lnTo>
                <a:lnTo>
                  <a:pt x="252597" y="2874889"/>
                </a:lnTo>
                <a:lnTo>
                  <a:pt x="206207" y="2863465"/>
                </a:lnTo>
                <a:lnTo>
                  <a:pt x="162949" y="2845182"/>
                </a:lnTo>
                <a:lnTo>
                  <a:pt x="123444" y="2820663"/>
                </a:lnTo>
                <a:lnTo>
                  <a:pt x="88312" y="2790528"/>
                </a:lnTo>
                <a:lnTo>
                  <a:pt x="58176" y="2755397"/>
                </a:lnTo>
                <a:lnTo>
                  <a:pt x="33655" y="2715892"/>
                </a:lnTo>
                <a:lnTo>
                  <a:pt x="15372" y="2672633"/>
                </a:lnTo>
                <a:lnTo>
                  <a:pt x="3946" y="2626241"/>
                </a:lnTo>
                <a:lnTo>
                  <a:pt x="0" y="2577338"/>
                </a:lnTo>
                <a:lnTo>
                  <a:pt x="0" y="301498"/>
                </a:lnTo>
                <a:close/>
              </a:path>
            </a:pathLst>
          </a:custGeom>
          <a:ln w="25400">
            <a:solidFill>
              <a:srgbClr val="202E3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810257" y="1866645"/>
            <a:ext cx="903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35" dirty="0">
                <a:solidFill>
                  <a:srgbClr val="212A35"/>
                </a:solidFill>
                <a:latin typeface="Arial"/>
                <a:cs typeface="Arial"/>
              </a:rPr>
              <a:t>MOD</a:t>
            </a:r>
            <a:r>
              <a:rPr sz="1800" b="1" spc="-55" dirty="0">
                <a:solidFill>
                  <a:srgbClr val="212A35"/>
                </a:solidFill>
                <a:latin typeface="Arial"/>
                <a:cs typeface="Arial"/>
              </a:rPr>
              <a:t>EM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488186" y="2253233"/>
            <a:ext cx="1550670" cy="0"/>
          </a:xfrm>
          <a:custGeom>
            <a:avLst/>
            <a:gdLst/>
            <a:ahLst/>
            <a:cxnLst/>
            <a:rect l="l" t="t" r="r" b="b"/>
            <a:pathLst>
              <a:path w="1550670">
                <a:moveTo>
                  <a:pt x="0" y="0"/>
                </a:moveTo>
                <a:lnTo>
                  <a:pt x="1550415" y="0"/>
                </a:lnTo>
              </a:path>
            </a:pathLst>
          </a:custGeom>
          <a:ln w="25400">
            <a:solidFill>
              <a:srgbClr val="202E3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566163" y="2445766"/>
            <a:ext cx="1357630" cy="13068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400" spc="-35" dirty="0">
                <a:latin typeface="Carlito"/>
                <a:cs typeface="Carlito"/>
              </a:rPr>
              <a:t>Test </a:t>
            </a:r>
            <a:r>
              <a:rPr sz="1400" spc="-5" dirty="0">
                <a:latin typeface="Carlito"/>
                <a:cs typeface="Carlito"/>
              </a:rPr>
              <a:t>băng thông  qua </a:t>
            </a:r>
            <a:r>
              <a:rPr sz="1400" dirty="0">
                <a:latin typeface="Carlito"/>
                <a:cs typeface="Carlito"/>
              </a:rPr>
              <a:t>wifi, </a:t>
            </a:r>
            <a:r>
              <a:rPr sz="1400" spc="-5" dirty="0">
                <a:latin typeface="Carlito"/>
                <a:cs typeface="Carlito"/>
              </a:rPr>
              <a:t>vùng</a:t>
            </a:r>
            <a:r>
              <a:rPr sz="1400" spc="-70" dirty="0">
                <a:latin typeface="Carlito"/>
                <a:cs typeface="Carlito"/>
              </a:rPr>
              <a:t> </a:t>
            </a:r>
            <a:r>
              <a:rPr sz="1400" spc="-5" dirty="0">
                <a:latin typeface="Carlito"/>
                <a:cs typeface="Carlito"/>
              </a:rPr>
              <a:t>phủ  dịch </a:t>
            </a:r>
            <a:r>
              <a:rPr sz="1400" dirty="0">
                <a:latin typeface="Carlito"/>
                <a:cs typeface="Carlito"/>
              </a:rPr>
              <a:t>vụ </a:t>
            </a:r>
            <a:r>
              <a:rPr sz="1400" i="1" dirty="0">
                <a:latin typeface="Carlito"/>
                <a:cs typeface="Carlito"/>
              </a:rPr>
              <a:t>(lưu lại  </a:t>
            </a:r>
            <a:r>
              <a:rPr sz="1400" i="1" spc="-5" dirty="0">
                <a:latin typeface="Arial"/>
                <a:cs typeface="Arial"/>
              </a:rPr>
              <a:t>làm </a:t>
            </a:r>
            <a:r>
              <a:rPr sz="1400" i="1" spc="-5" dirty="0">
                <a:latin typeface="Carlito"/>
                <a:cs typeface="Carlito"/>
              </a:rPr>
              <a:t>căn </a:t>
            </a:r>
            <a:r>
              <a:rPr sz="1400" i="1" dirty="0">
                <a:latin typeface="Carlito"/>
                <a:cs typeface="Carlito"/>
              </a:rPr>
              <a:t>cứ so  </a:t>
            </a:r>
            <a:r>
              <a:rPr sz="1400" i="1" spc="-5" dirty="0">
                <a:latin typeface="Carlito"/>
                <a:cs typeface="Carlito"/>
              </a:rPr>
              <a:t>sánh </a:t>
            </a:r>
            <a:r>
              <a:rPr sz="1400" i="1" dirty="0">
                <a:latin typeface="Carlito"/>
                <a:cs typeface="Carlito"/>
              </a:rPr>
              <a:t>với Modem  </a:t>
            </a:r>
            <a:r>
              <a:rPr sz="1400" i="1" spc="-5" dirty="0">
                <a:latin typeface="Carlito"/>
                <a:cs typeface="Carlito"/>
              </a:rPr>
              <a:t>WiFi</a:t>
            </a:r>
            <a:r>
              <a:rPr sz="1400" i="1" spc="-20" dirty="0">
                <a:latin typeface="Carlito"/>
                <a:cs typeface="Carlito"/>
              </a:rPr>
              <a:t> </a:t>
            </a:r>
            <a:r>
              <a:rPr sz="1400" i="1" spc="-5" dirty="0">
                <a:latin typeface="Carlito"/>
                <a:cs typeface="Carlito"/>
              </a:rPr>
              <a:t>6).</a:t>
            </a:r>
            <a:endParaRPr sz="1400">
              <a:latin typeface="Carlito"/>
              <a:cs typeface="Carlito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66163" y="3886911"/>
            <a:ext cx="124460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400" i="1" spc="-5" dirty="0">
                <a:latin typeface="Carlito"/>
                <a:cs typeface="Carlito"/>
              </a:rPr>
              <a:t>Công suất</a:t>
            </a:r>
            <a:r>
              <a:rPr sz="1400" i="1" spc="-55" dirty="0">
                <a:latin typeface="Carlito"/>
                <a:cs typeface="Carlito"/>
              </a:rPr>
              <a:t> </a:t>
            </a:r>
            <a:r>
              <a:rPr sz="1400" i="1" spc="-5" dirty="0">
                <a:latin typeface="Carlito"/>
                <a:cs typeface="Carlito"/>
              </a:rPr>
              <a:t>quang  đạt</a:t>
            </a:r>
            <a:r>
              <a:rPr sz="1400" i="1" dirty="0">
                <a:latin typeface="Carlito"/>
                <a:cs typeface="Carlito"/>
              </a:rPr>
              <a:t> chuẩn.</a:t>
            </a:r>
            <a:endParaRPr sz="1400">
              <a:latin typeface="Carlito"/>
              <a:cs typeface="Carlito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669029" y="1687829"/>
            <a:ext cx="1807845" cy="2879090"/>
          </a:xfrm>
          <a:custGeom>
            <a:avLst/>
            <a:gdLst/>
            <a:ahLst/>
            <a:cxnLst/>
            <a:rect l="l" t="t" r="r" b="b"/>
            <a:pathLst>
              <a:path w="1807845" h="2879090">
                <a:moveTo>
                  <a:pt x="0" y="301244"/>
                </a:moveTo>
                <a:lnTo>
                  <a:pt x="3942" y="252381"/>
                </a:lnTo>
                <a:lnTo>
                  <a:pt x="15357" y="206028"/>
                </a:lnTo>
                <a:lnTo>
                  <a:pt x="33624" y="162806"/>
                </a:lnTo>
                <a:lnTo>
                  <a:pt x="58123" y="123334"/>
                </a:lnTo>
                <a:lnTo>
                  <a:pt x="88233" y="88233"/>
                </a:lnTo>
                <a:lnTo>
                  <a:pt x="123334" y="58123"/>
                </a:lnTo>
                <a:lnTo>
                  <a:pt x="162806" y="33624"/>
                </a:lnTo>
                <a:lnTo>
                  <a:pt x="206028" y="15357"/>
                </a:lnTo>
                <a:lnTo>
                  <a:pt x="252381" y="3942"/>
                </a:lnTo>
                <a:lnTo>
                  <a:pt x="301244" y="0"/>
                </a:lnTo>
                <a:lnTo>
                  <a:pt x="1506220" y="0"/>
                </a:lnTo>
                <a:lnTo>
                  <a:pt x="1555082" y="3942"/>
                </a:lnTo>
                <a:lnTo>
                  <a:pt x="1601435" y="15357"/>
                </a:lnTo>
                <a:lnTo>
                  <a:pt x="1644657" y="33624"/>
                </a:lnTo>
                <a:lnTo>
                  <a:pt x="1684129" y="58123"/>
                </a:lnTo>
                <a:lnTo>
                  <a:pt x="1719230" y="88233"/>
                </a:lnTo>
                <a:lnTo>
                  <a:pt x="1749340" y="123334"/>
                </a:lnTo>
                <a:lnTo>
                  <a:pt x="1773839" y="162806"/>
                </a:lnTo>
                <a:lnTo>
                  <a:pt x="1792106" y="206028"/>
                </a:lnTo>
                <a:lnTo>
                  <a:pt x="1803521" y="252381"/>
                </a:lnTo>
                <a:lnTo>
                  <a:pt x="1807464" y="301244"/>
                </a:lnTo>
                <a:lnTo>
                  <a:pt x="1807464" y="2577592"/>
                </a:lnTo>
                <a:lnTo>
                  <a:pt x="1803521" y="2626454"/>
                </a:lnTo>
                <a:lnTo>
                  <a:pt x="1792106" y="2672807"/>
                </a:lnTo>
                <a:lnTo>
                  <a:pt x="1773839" y="2716029"/>
                </a:lnTo>
                <a:lnTo>
                  <a:pt x="1749340" y="2755501"/>
                </a:lnTo>
                <a:lnTo>
                  <a:pt x="1719230" y="2790602"/>
                </a:lnTo>
                <a:lnTo>
                  <a:pt x="1684129" y="2820712"/>
                </a:lnTo>
                <a:lnTo>
                  <a:pt x="1644657" y="2845211"/>
                </a:lnTo>
                <a:lnTo>
                  <a:pt x="1601435" y="2863478"/>
                </a:lnTo>
                <a:lnTo>
                  <a:pt x="1555082" y="2874893"/>
                </a:lnTo>
                <a:lnTo>
                  <a:pt x="1506220" y="2878836"/>
                </a:lnTo>
                <a:lnTo>
                  <a:pt x="301244" y="2878836"/>
                </a:lnTo>
                <a:lnTo>
                  <a:pt x="252381" y="2874893"/>
                </a:lnTo>
                <a:lnTo>
                  <a:pt x="206028" y="2863478"/>
                </a:lnTo>
                <a:lnTo>
                  <a:pt x="162806" y="2845211"/>
                </a:lnTo>
                <a:lnTo>
                  <a:pt x="123334" y="2820712"/>
                </a:lnTo>
                <a:lnTo>
                  <a:pt x="88233" y="2790602"/>
                </a:lnTo>
                <a:lnTo>
                  <a:pt x="58123" y="2755501"/>
                </a:lnTo>
                <a:lnTo>
                  <a:pt x="33624" y="2716029"/>
                </a:lnTo>
                <a:lnTo>
                  <a:pt x="15357" y="2672807"/>
                </a:lnTo>
                <a:lnTo>
                  <a:pt x="3942" y="2626454"/>
                </a:lnTo>
                <a:lnTo>
                  <a:pt x="0" y="2577592"/>
                </a:lnTo>
                <a:lnTo>
                  <a:pt x="0" y="301244"/>
                </a:lnTo>
                <a:close/>
              </a:path>
            </a:pathLst>
          </a:custGeom>
          <a:ln w="25400">
            <a:solidFill>
              <a:srgbClr val="2C3E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4416044" y="1866645"/>
            <a:ext cx="3136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20" dirty="0">
                <a:solidFill>
                  <a:srgbClr val="212A35"/>
                </a:solidFill>
                <a:latin typeface="Arial"/>
                <a:cs typeface="Arial"/>
              </a:rPr>
              <a:t>AP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797046" y="2253233"/>
            <a:ext cx="1550670" cy="0"/>
          </a:xfrm>
          <a:custGeom>
            <a:avLst/>
            <a:gdLst/>
            <a:ahLst/>
            <a:cxnLst/>
            <a:rect l="l" t="t" r="r" b="b"/>
            <a:pathLst>
              <a:path w="1550670">
                <a:moveTo>
                  <a:pt x="0" y="0"/>
                </a:moveTo>
                <a:lnTo>
                  <a:pt x="1550415" y="0"/>
                </a:lnTo>
              </a:path>
            </a:pathLst>
          </a:custGeom>
          <a:ln w="25400">
            <a:solidFill>
              <a:srgbClr val="2C3E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3876294" y="2445766"/>
            <a:ext cx="1301115" cy="8801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Carlito"/>
                <a:cs typeface="Carlito"/>
              </a:rPr>
              <a:t>Kiểm </a:t>
            </a:r>
            <a:r>
              <a:rPr sz="1400" spc="-10" dirty="0">
                <a:latin typeface="Carlito"/>
                <a:cs typeface="Carlito"/>
              </a:rPr>
              <a:t>tra </a:t>
            </a:r>
            <a:r>
              <a:rPr sz="1400" spc="-5" dirty="0">
                <a:latin typeface="Carlito"/>
                <a:cs typeface="Carlito"/>
              </a:rPr>
              <a:t>mạng</a:t>
            </a:r>
            <a:r>
              <a:rPr sz="1400" spc="-85" dirty="0">
                <a:latin typeface="Carlito"/>
                <a:cs typeface="Carlito"/>
              </a:rPr>
              <a:t> </a:t>
            </a:r>
            <a:r>
              <a:rPr sz="1400" spc="-5" dirty="0">
                <a:latin typeface="Carlito"/>
                <a:cs typeface="Carlito"/>
              </a:rPr>
              <a:t>tại  các thiết bị mở  </a:t>
            </a:r>
            <a:r>
              <a:rPr sz="1400" spc="-10" dirty="0">
                <a:latin typeface="Carlito"/>
                <a:cs typeface="Carlito"/>
              </a:rPr>
              <a:t>rộng </a:t>
            </a:r>
            <a:r>
              <a:rPr sz="1400" spc="-5" dirty="0">
                <a:latin typeface="Carlito"/>
                <a:cs typeface="Carlito"/>
              </a:rPr>
              <a:t>mạng </a:t>
            </a:r>
            <a:r>
              <a:rPr sz="1400" dirty="0">
                <a:latin typeface="Carlito"/>
                <a:cs typeface="Carlito"/>
              </a:rPr>
              <a:t>khác  </a:t>
            </a:r>
            <a:r>
              <a:rPr sz="1400" spc="-5" dirty="0">
                <a:latin typeface="Carlito"/>
                <a:cs typeface="Carlito"/>
              </a:rPr>
              <a:t>(nếu</a:t>
            </a:r>
            <a:r>
              <a:rPr sz="1400" dirty="0">
                <a:latin typeface="Carlito"/>
                <a:cs typeface="Carlito"/>
              </a:rPr>
              <a:t> </a:t>
            </a:r>
            <a:r>
              <a:rPr sz="1400" spc="-10" dirty="0">
                <a:latin typeface="Carlito"/>
                <a:cs typeface="Carlito"/>
              </a:rPr>
              <a:t>có).</a:t>
            </a:r>
            <a:endParaRPr sz="1400">
              <a:latin typeface="Carlito"/>
              <a:cs typeface="Carlito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977890" y="1687829"/>
            <a:ext cx="1809114" cy="2879090"/>
          </a:xfrm>
          <a:custGeom>
            <a:avLst/>
            <a:gdLst/>
            <a:ahLst/>
            <a:cxnLst/>
            <a:rect l="l" t="t" r="r" b="b"/>
            <a:pathLst>
              <a:path w="1809115" h="2879090">
                <a:moveTo>
                  <a:pt x="0" y="301498"/>
                </a:moveTo>
                <a:lnTo>
                  <a:pt x="3946" y="252597"/>
                </a:lnTo>
                <a:lnTo>
                  <a:pt x="15372" y="206207"/>
                </a:lnTo>
                <a:lnTo>
                  <a:pt x="33655" y="162949"/>
                </a:lnTo>
                <a:lnTo>
                  <a:pt x="58176" y="123443"/>
                </a:lnTo>
                <a:lnTo>
                  <a:pt x="88312" y="88312"/>
                </a:lnTo>
                <a:lnTo>
                  <a:pt x="123443" y="58176"/>
                </a:lnTo>
                <a:lnTo>
                  <a:pt x="162949" y="33655"/>
                </a:lnTo>
                <a:lnTo>
                  <a:pt x="206207" y="15372"/>
                </a:lnTo>
                <a:lnTo>
                  <a:pt x="252597" y="3946"/>
                </a:lnTo>
                <a:lnTo>
                  <a:pt x="301498" y="0"/>
                </a:lnTo>
                <a:lnTo>
                  <a:pt x="1507489" y="0"/>
                </a:lnTo>
                <a:lnTo>
                  <a:pt x="1556390" y="3946"/>
                </a:lnTo>
                <a:lnTo>
                  <a:pt x="1602780" y="15372"/>
                </a:lnTo>
                <a:lnTo>
                  <a:pt x="1646038" y="33655"/>
                </a:lnTo>
                <a:lnTo>
                  <a:pt x="1685543" y="58176"/>
                </a:lnTo>
                <a:lnTo>
                  <a:pt x="1720675" y="88312"/>
                </a:lnTo>
                <a:lnTo>
                  <a:pt x="1750811" y="123443"/>
                </a:lnTo>
                <a:lnTo>
                  <a:pt x="1775332" y="162949"/>
                </a:lnTo>
                <a:lnTo>
                  <a:pt x="1793615" y="206207"/>
                </a:lnTo>
                <a:lnTo>
                  <a:pt x="1805041" y="252597"/>
                </a:lnTo>
                <a:lnTo>
                  <a:pt x="1808988" y="301498"/>
                </a:lnTo>
                <a:lnTo>
                  <a:pt x="1808988" y="2577338"/>
                </a:lnTo>
                <a:lnTo>
                  <a:pt x="1805041" y="2626241"/>
                </a:lnTo>
                <a:lnTo>
                  <a:pt x="1793615" y="2672633"/>
                </a:lnTo>
                <a:lnTo>
                  <a:pt x="1775332" y="2715892"/>
                </a:lnTo>
                <a:lnTo>
                  <a:pt x="1750811" y="2755397"/>
                </a:lnTo>
                <a:lnTo>
                  <a:pt x="1720675" y="2790528"/>
                </a:lnTo>
                <a:lnTo>
                  <a:pt x="1685544" y="2820663"/>
                </a:lnTo>
                <a:lnTo>
                  <a:pt x="1646038" y="2845182"/>
                </a:lnTo>
                <a:lnTo>
                  <a:pt x="1602780" y="2863465"/>
                </a:lnTo>
                <a:lnTo>
                  <a:pt x="1556390" y="2874889"/>
                </a:lnTo>
                <a:lnTo>
                  <a:pt x="1507489" y="2878836"/>
                </a:lnTo>
                <a:lnTo>
                  <a:pt x="301498" y="2878836"/>
                </a:lnTo>
                <a:lnTo>
                  <a:pt x="252597" y="2874889"/>
                </a:lnTo>
                <a:lnTo>
                  <a:pt x="206207" y="2863465"/>
                </a:lnTo>
                <a:lnTo>
                  <a:pt x="162949" y="2845182"/>
                </a:lnTo>
                <a:lnTo>
                  <a:pt x="123443" y="2820663"/>
                </a:lnTo>
                <a:lnTo>
                  <a:pt x="88312" y="2790528"/>
                </a:lnTo>
                <a:lnTo>
                  <a:pt x="58176" y="2755397"/>
                </a:lnTo>
                <a:lnTo>
                  <a:pt x="33655" y="2715892"/>
                </a:lnTo>
                <a:lnTo>
                  <a:pt x="15372" y="2672633"/>
                </a:lnTo>
                <a:lnTo>
                  <a:pt x="3946" y="2626241"/>
                </a:lnTo>
                <a:lnTo>
                  <a:pt x="0" y="2577338"/>
                </a:lnTo>
                <a:lnTo>
                  <a:pt x="0" y="301498"/>
                </a:lnTo>
                <a:close/>
              </a:path>
            </a:pathLst>
          </a:custGeom>
          <a:ln w="25400">
            <a:solidFill>
              <a:srgbClr val="3D58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6404609" y="1866645"/>
            <a:ext cx="95694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60" dirty="0">
                <a:solidFill>
                  <a:srgbClr val="212A35"/>
                </a:solidFill>
                <a:latin typeface="Arial"/>
                <a:cs typeface="Arial"/>
              </a:rPr>
              <a:t>TB</a:t>
            </a:r>
            <a:r>
              <a:rPr sz="1800" b="1" spc="-75" dirty="0">
                <a:solidFill>
                  <a:srgbClr val="212A35"/>
                </a:solidFill>
                <a:latin typeface="Arial"/>
                <a:cs typeface="Arial"/>
              </a:rPr>
              <a:t> </a:t>
            </a:r>
            <a:r>
              <a:rPr sz="1800" b="1" spc="-114" dirty="0">
                <a:solidFill>
                  <a:srgbClr val="212A35"/>
                </a:solidFill>
                <a:latin typeface="Arial"/>
                <a:cs typeface="Arial"/>
              </a:rPr>
              <a:t>KHÁC</a:t>
            </a:r>
            <a:endParaRPr sz="18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6107429" y="2253233"/>
            <a:ext cx="1550670" cy="0"/>
          </a:xfrm>
          <a:custGeom>
            <a:avLst/>
            <a:gdLst/>
            <a:ahLst/>
            <a:cxnLst/>
            <a:rect l="l" t="t" r="r" b="b"/>
            <a:pathLst>
              <a:path w="1550670">
                <a:moveTo>
                  <a:pt x="0" y="0"/>
                </a:moveTo>
                <a:lnTo>
                  <a:pt x="1550416" y="0"/>
                </a:lnTo>
              </a:path>
            </a:pathLst>
          </a:custGeom>
          <a:ln w="25400">
            <a:solidFill>
              <a:srgbClr val="3D58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6186042" y="2445766"/>
            <a:ext cx="1392555" cy="15201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Carlito"/>
                <a:cs typeface="Carlito"/>
              </a:rPr>
              <a:t>Kiểm tra </a:t>
            </a:r>
            <a:r>
              <a:rPr sz="1400" spc="-5" dirty="0">
                <a:latin typeface="Carlito"/>
                <a:cs typeface="Carlito"/>
              </a:rPr>
              <a:t>tình</a:t>
            </a:r>
            <a:r>
              <a:rPr sz="1400" spc="-60" dirty="0">
                <a:latin typeface="Carlito"/>
                <a:cs typeface="Carlito"/>
              </a:rPr>
              <a:t> </a:t>
            </a:r>
            <a:r>
              <a:rPr sz="1400" dirty="0">
                <a:latin typeface="Carlito"/>
                <a:cs typeface="Carlito"/>
              </a:rPr>
              <a:t>trạng  </a:t>
            </a:r>
            <a:r>
              <a:rPr sz="1400" spc="-5" dirty="0">
                <a:latin typeface="Carlito"/>
                <a:cs typeface="Carlito"/>
              </a:rPr>
              <a:t>hoạt </a:t>
            </a:r>
            <a:r>
              <a:rPr sz="1400" dirty="0">
                <a:latin typeface="Carlito"/>
                <a:cs typeface="Carlito"/>
              </a:rPr>
              <a:t>động &amp; cấu  </a:t>
            </a:r>
            <a:r>
              <a:rPr sz="1400" spc="-5" dirty="0">
                <a:latin typeface="Carlito"/>
                <a:cs typeface="Carlito"/>
              </a:rPr>
              <a:t>hình của </a:t>
            </a:r>
            <a:r>
              <a:rPr sz="1400" dirty="0">
                <a:latin typeface="Carlito"/>
                <a:cs typeface="Carlito"/>
              </a:rPr>
              <a:t>các thiết  </a:t>
            </a:r>
            <a:r>
              <a:rPr sz="1400" spc="-5" dirty="0">
                <a:latin typeface="Carlito"/>
                <a:cs typeface="Carlito"/>
              </a:rPr>
              <a:t>bị </a:t>
            </a:r>
            <a:r>
              <a:rPr sz="1400" dirty="0">
                <a:latin typeface="Carlito"/>
                <a:cs typeface="Carlito"/>
              </a:rPr>
              <a:t>khác </a:t>
            </a:r>
            <a:r>
              <a:rPr sz="1400" spc="-5" dirty="0">
                <a:latin typeface="Carlito"/>
                <a:cs typeface="Carlito"/>
              </a:rPr>
              <a:t>(nếu </a:t>
            </a:r>
            <a:r>
              <a:rPr sz="1400" dirty="0">
                <a:latin typeface="Carlito"/>
                <a:cs typeface="Carlito"/>
              </a:rPr>
              <a:t>có):  </a:t>
            </a:r>
            <a:r>
              <a:rPr sz="1400" i="1" dirty="0">
                <a:latin typeface="Carlito"/>
                <a:cs typeface="Carlito"/>
              </a:rPr>
              <a:t>Ex: Camera, thiết  </a:t>
            </a:r>
            <a:r>
              <a:rPr sz="1400" i="1" spc="-5" dirty="0">
                <a:latin typeface="Carlito"/>
                <a:cs typeface="Carlito"/>
              </a:rPr>
              <a:t>bị IOT, Truyền  hình, </a:t>
            </a:r>
            <a:r>
              <a:rPr sz="1400" i="1" dirty="0">
                <a:latin typeface="Carlito"/>
                <a:cs typeface="Carlito"/>
              </a:rPr>
              <a:t>...</a:t>
            </a:r>
            <a:r>
              <a:rPr sz="1400" i="1" spc="-30" dirty="0">
                <a:latin typeface="Carlito"/>
                <a:cs typeface="Carlito"/>
              </a:rPr>
              <a:t> </a:t>
            </a:r>
            <a:r>
              <a:rPr sz="1400" i="1" dirty="0">
                <a:latin typeface="Carlito"/>
                <a:cs typeface="Carlito"/>
              </a:rPr>
              <a:t>.</a:t>
            </a:r>
            <a:endParaRPr sz="14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0921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35"/>
              </a:spcBef>
            </a:pPr>
            <a:r>
              <a:rPr spc="-40" dirty="0">
                <a:solidFill>
                  <a:srgbClr val="0F2F45"/>
                </a:solidFill>
              </a:rPr>
              <a:t>XÁC </a:t>
            </a:r>
            <a:r>
              <a:rPr spc="254" dirty="0">
                <a:solidFill>
                  <a:srgbClr val="0F2F45"/>
                </a:solidFill>
              </a:rPr>
              <a:t>NHẬN </a:t>
            </a:r>
            <a:r>
              <a:rPr spc="45" dirty="0">
                <a:solidFill>
                  <a:srgbClr val="0F2F45"/>
                </a:solidFill>
              </a:rPr>
              <a:t>VỚI KHÁCH</a:t>
            </a:r>
            <a:r>
              <a:rPr spc="-345" dirty="0">
                <a:solidFill>
                  <a:srgbClr val="0F2F45"/>
                </a:solidFill>
              </a:rPr>
              <a:t> </a:t>
            </a:r>
            <a:r>
              <a:rPr spc="130" dirty="0">
                <a:solidFill>
                  <a:srgbClr val="0F2F45"/>
                </a:solidFill>
              </a:rPr>
              <a:t>HÀNG</a:t>
            </a:r>
          </a:p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1400" b="0" spc="-40" dirty="0">
                <a:solidFill>
                  <a:srgbClr val="212A35"/>
                </a:solidFill>
                <a:latin typeface="Arial"/>
                <a:cs typeface="Arial"/>
              </a:rPr>
              <a:t>Tình </a:t>
            </a:r>
            <a:r>
              <a:rPr sz="1400" b="0" spc="20" dirty="0">
                <a:solidFill>
                  <a:srgbClr val="212A35"/>
                </a:solidFill>
                <a:latin typeface="Arial"/>
                <a:cs typeface="Arial"/>
              </a:rPr>
              <a:t>trạng hoạt </a:t>
            </a:r>
            <a:r>
              <a:rPr sz="1400" b="0" spc="35" dirty="0">
                <a:solidFill>
                  <a:srgbClr val="212A35"/>
                </a:solidFill>
                <a:latin typeface="Arial"/>
                <a:cs typeface="Arial"/>
              </a:rPr>
              <a:t>động </a:t>
            </a:r>
            <a:r>
              <a:rPr sz="1400" b="0" spc="40" dirty="0">
                <a:solidFill>
                  <a:srgbClr val="212A35"/>
                </a:solidFill>
                <a:latin typeface="Arial"/>
                <a:cs typeface="Arial"/>
              </a:rPr>
              <a:t>mô </a:t>
            </a:r>
            <a:r>
              <a:rPr sz="1400" b="0" spc="-5" dirty="0">
                <a:solidFill>
                  <a:srgbClr val="212A35"/>
                </a:solidFill>
                <a:latin typeface="Arial"/>
                <a:cs typeface="Arial"/>
              </a:rPr>
              <a:t>hình </a:t>
            </a:r>
            <a:r>
              <a:rPr sz="1400" b="0" spc="10" dirty="0">
                <a:solidFill>
                  <a:srgbClr val="212A35"/>
                </a:solidFill>
                <a:latin typeface="Arial"/>
                <a:cs typeface="Arial"/>
              </a:rPr>
              <a:t>mạng </a:t>
            </a:r>
            <a:r>
              <a:rPr sz="1400" b="0" spc="20" dirty="0">
                <a:solidFill>
                  <a:srgbClr val="212A35"/>
                </a:solidFill>
                <a:latin typeface="Arial"/>
                <a:cs typeface="Arial"/>
              </a:rPr>
              <a:t>(thiết </a:t>
            </a:r>
            <a:r>
              <a:rPr sz="1400" b="0" spc="10" dirty="0">
                <a:solidFill>
                  <a:srgbClr val="212A35"/>
                </a:solidFill>
                <a:latin typeface="Arial"/>
                <a:cs typeface="Arial"/>
              </a:rPr>
              <a:t>bị)</a:t>
            </a:r>
            <a:r>
              <a:rPr sz="1400" b="0" spc="-270" dirty="0">
                <a:solidFill>
                  <a:srgbClr val="212A35"/>
                </a:solidFill>
                <a:latin typeface="Arial"/>
                <a:cs typeface="Arial"/>
              </a:rPr>
              <a:t> </a:t>
            </a:r>
            <a:r>
              <a:rPr sz="1400" b="0" dirty="0">
                <a:solidFill>
                  <a:srgbClr val="212A35"/>
                </a:solidFill>
                <a:latin typeface="Arial"/>
                <a:cs typeface="Arial"/>
              </a:rPr>
              <a:t>hiện </a:t>
            </a:r>
            <a:r>
              <a:rPr sz="1400" b="0" spc="15" dirty="0">
                <a:solidFill>
                  <a:srgbClr val="212A35"/>
                </a:solidFill>
                <a:latin typeface="Arial"/>
                <a:cs typeface="Arial"/>
              </a:rPr>
              <a:t>tại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1604772"/>
            <a:ext cx="9144000" cy="2430780"/>
            <a:chOff x="0" y="1604772"/>
            <a:chExt cx="9144000" cy="2430780"/>
          </a:xfrm>
        </p:grpSpPr>
        <p:sp>
          <p:nvSpPr>
            <p:cNvPr id="4" name="object 4"/>
            <p:cNvSpPr/>
            <p:nvPr/>
          </p:nvSpPr>
          <p:spPr>
            <a:xfrm>
              <a:off x="0" y="1604772"/>
              <a:ext cx="9143999" cy="243077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296668" y="1847037"/>
              <a:ext cx="4501896" cy="213359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488692" y="1988820"/>
              <a:ext cx="4131945" cy="1763395"/>
            </a:xfrm>
            <a:custGeom>
              <a:avLst/>
              <a:gdLst/>
              <a:ahLst/>
              <a:cxnLst/>
              <a:rect l="l" t="t" r="r" b="b"/>
              <a:pathLst>
                <a:path w="4131945" h="1763395">
                  <a:moveTo>
                    <a:pt x="4131563" y="0"/>
                  </a:moveTo>
                  <a:lnTo>
                    <a:pt x="0" y="0"/>
                  </a:lnTo>
                  <a:lnTo>
                    <a:pt x="0" y="1763268"/>
                  </a:lnTo>
                  <a:lnTo>
                    <a:pt x="4131563" y="1763268"/>
                  </a:lnTo>
                  <a:lnTo>
                    <a:pt x="413156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2893186" y="2444242"/>
            <a:ext cx="324485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indent="86360">
              <a:lnSpc>
                <a:spcPct val="100000"/>
              </a:lnSpc>
              <a:spcBef>
                <a:spcPts val="100"/>
              </a:spcBef>
            </a:pPr>
            <a:r>
              <a:rPr sz="1400" i="1" spc="-90" dirty="0">
                <a:solidFill>
                  <a:srgbClr val="13405D"/>
                </a:solidFill>
                <a:latin typeface="Arial"/>
                <a:cs typeface="Arial"/>
              </a:rPr>
              <a:t>Kỹ </a:t>
            </a:r>
            <a:r>
              <a:rPr sz="1400" i="1" spc="10" dirty="0">
                <a:solidFill>
                  <a:srgbClr val="13405D"/>
                </a:solidFill>
                <a:latin typeface="Arial"/>
                <a:cs typeface="Arial"/>
              </a:rPr>
              <a:t>thuật </a:t>
            </a:r>
            <a:r>
              <a:rPr sz="1400" i="1" spc="-70" dirty="0">
                <a:solidFill>
                  <a:srgbClr val="13405D"/>
                </a:solidFill>
                <a:latin typeface="Arial"/>
                <a:cs typeface="Arial"/>
              </a:rPr>
              <a:t>xác </a:t>
            </a:r>
            <a:r>
              <a:rPr sz="1400" i="1" spc="-10" dirty="0">
                <a:solidFill>
                  <a:srgbClr val="13405D"/>
                </a:solidFill>
                <a:latin typeface="Arial"/>
                <a:cs typeface="Arial"/>
              </a:rPr>
              <a:t>nhận </a:t>
            </a:r>
            <a:r>
              <a:rPr sz="1400" i="1" spc="-60" dirty="0">
                <a:solidFill>
                  <a:srgbClr val="13405D"/>
                </a:solidFill>
                <a:latin typeface="Arial"/>
                <a:cs typeface="Arial"/>
              </a:rPr>
              <a:t>cụ </a:t>
            </a:r>
            <a:r>
              <a:rPr sz="1400" i="1" spc="-25" dirty="0">
                <a:solidFill>
                  <a:srgbClr val="13405D"/>
                </a:solidFill>
                <a:latin typeface="Arial"/>
                <a:cs typeface="Arial"/>
              </a:rPr>
              <a:t>thể </a:t>
            </a:r>
            <a:r>
              <a:rPr sz="1400" i="1" spc="-10" dirty="0">
                <a:solidFill>
                  <a:srgbClr val="13405D"/>
                </a:solidFill>
                <a:latin typeface="Arial"/>
                <a:cs typeface="Arial"/>
              </a:rPr>
              <a:t>tình </a:t>
            </a:r>
            <a:r>
              <a:rPr sz="1400" i="1" dirty="0">
                <a:solidFill>
                  <a:srgbClr val="13405D"/>
                </a:solidFill>
                <a:latin typeface="Arial"/>
                <a:cs typeface="Arial"/>
              </a:rPr>
              <a:t>trạng </a:t>
            </a:r>
            <a:r>
              <a:rPr sz="1400" i="1" spc="-5" dirty="0">
                <a:solidFill>
                  <a:srgbClr val="13405D"/>
                </a:solidFill>
                <a:latin typeface="Arial"/>
                <a:cs typeface="Arial"/>
              </a:rPr>
              <a:t>hoạt  </a:t>
            </a:r>
            <a:r>
              <a:rPr sz="1400" i="1" spc="-35" dirty="0">
                <a:solidFill>
                  <a:srgbClr val="13405D"/>
                </a:solidFill>
                <a:latin typeface="Arial"/>
                <a:cs typeface="Arial"/>
              </a:rPr>
              <a:t>động, </a:t>
            </a:r>
            <a:r>
              <a:rPr sz="1400" i="1" spc="-80" dirty="0">
                <a:solidFill>
                  <a:srgbClr val="13405D"/>
                </a:solidFill>
                <a:latin typeface="Arial"/>
                <a:cs typeface="Arial"/>
              </a:rPr>
              <a:t>các </a:t>
            </a:r>
            <a:r>
              <a:rPr sz="1400" i="1" dirty="0">
                <a:solidFill>
                  <a:srgbClr val="13405D"/>
                </a:solidFill>
                <a:latin typeface="Arial"/>
                <a:cs typeface="Arial"/>
              </a:rPr>
              <a:t>lỗi </a:t>
            </a:r>
            <a:r>
              <a:rPr sz="1400" i="1" spc="-10" dirty="0">
                <a:solidFill>
                  <a:srgbClr val="13405D"/>
                </a:solidFill>
                <a:latin typeface="Arial"/>
                <a:cs typeface="Arial"/>
              </a:rPr>
              <a:t>mạng </a:t>
            </a:r>
            <a:r>
              <a:rPr sz="1400" i="1" spc="-40" dirty="0">
                <a:solidFill>
                  <a:srgbClr val="13405D"/>
                </a:solidFill>
                <a:latin typeface="Arial"/>
                <a:cs typeface="Arial"/>
              </a:rPr>
              <a:t>nếu </a:t>
            </a:r>
            <a:r>
              <a:rPr sz="1400" i="1" spc="-75" dirty="0">
                <a:solidFill>
                  <a:srgbClr val="13405D"/>
                </a:solidFill>
                <a:latin typeface="Arial"/>
                <a:cs typeface="Arial"/>
              </a:rPr>
              <a:t>có </a:t>
            </a:r>
            <a:r>
              <a:rPr sz="1400" i="1" spc="-80" dirty="0">
                <a:solidFill>
                  <a:srgbClr val="13405D"/>
                </a:solidFill>
                <a:latin typeface="Arial"/>
                <a:cs typeface="Arial"/>
              </a:rPr>
              <a:t>ở </a:t>
            </a:r>
            <a:r>
              <a:rPr sz="1400" i="1" spc="-10" dirty="0">
                <a:solidFill>
                  <a:srgbClr val="13405D"/>
                </a:solidFill>
                <a:latin typeface="Arial"/>
                <a:cs typeface="Arial"/>
              </a:rPr>
              <a:t>mô </a:t>
            </a:r>
            <a:r>
              <a:rPr sz="1400" i="1" spc="-20" dirty="0">
                <a:solidFill>
                  <a:srgbClr val="13405D"/>
                </a:solidFill>
                <a:latin typeface="Arial"/>
                <a:cs typeface="Arial"/>
              </a:rPr>
              <a:t>hình</a:t>
            </a:r>
            <a:r>
              <a:rPr sz="1400" i="1" spc="45" dirty="0">
                <a:solidFill>
                  <a:srgbClr val="13405D"/>
                </a:solidFill>
                <a:latin typeface="Arial"/>
                <a:cs typeface="Arial"/>
              </a:rPr>
              <a:t> </a:t>
            </a:r>
            <a:r>
              <a:rPr sz="1400" i="1" spc="-10" dirty="0">
                <a:solidFill>
                  <a:srgbClr val="13405D"/>
                </a:solidFill>
                <a:latin typeface="Arial"/>
                <a:cs typeface="Arial"/>
              </a:rPr>
              <a:t>(thiết</a:t>
            </a:r>
            <a:endParaRPr sz="1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490848" y="2870962"/>
            <a:ext cx="2809875" cy="7099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ts val="1370"/>
              </a:lnSpc>
              <a:spcBef>
                <a:spcPts val="100"/>
              </a:spcBef>
            </a:pPr>
            <a:r>
              <a:rPr sz="1400" i="1" spc="-20" dirty="0">
                <a:solidFill>
                  <a:srgbClr val="13405D"/>
                </a:solidFill>
                <a:latin typeface="Arial"/>
                <a:cs typeface="Arial"/>
              </a:rPr>
              <a:t>bị) </a:t>
            </a:r>
            <a:r>
              <a:rPr sz="1400" i="1" spc="-30" dirty="0">
                <a:solidFill>
                  <a:srgbClr val="13405D"/>
                </a:solidFill>
                <a:latin typeface="Arial"/>
                <a:cs typeface="Arial"/>
              </a:rPr>
              <a:t>hiện </a:t>
            </a:r>
            <a:r>
              <a:rPr sz="1400" i="1" spc="10" dirty="0">
                <a:solidFill>
                  <a:srgbClr val="13405D"/>
                </a:solidFill>
                <a:latin typeface="Arial"/>
                <a:cs typeface="Arial"/>
              </a:rPr>
              <a:t>tại </a:t>
            </a:r>
            <a:r>
              <a:rPr sz="1400" i="1" spc="-35" dirty="0">
                <a:solidFill>
                  <a:srgbClr val="13405D"/>
                </a:solidFill>
                <a:latin typeface="Arial"/>
                <a:cs typeface="Arial"/>
              </a:rPr>
              <a:t>với </a:t>
            </a:r>
            <a:r>
              <a:rPr sz="1400" i="1" spc="-40" dirty="0">
                <a:solidFill>
                  <a:srgbClr val="13405D"/>
                </a:solidFill>
                <a:latin typeface="Arial"/>
                <a:cs typeface="Arial"/>
              </a:rPr>
              <a:t>khách</a:t>
            </a:r>
            <a:r>
              <a:rPr sz="1400" i="1" spc="-105" dirty="0">
                <a:solidFill>
                  <a:srgbClr val="13405D"/>
                </a:solidFill>
                <a:latin typeface="Arial"/>
                <a:cs typeface="Arial"/>
              </a:rPr>
              <a:t> </a:t>
            </a:r>
            <a:r>
              <a:rPr sz="1400" i="1" spc="-30" dirty="0">
                <a:solidFill>
                  <a:srgbClr val="13405D"/>
                </a:solidFill>
                <a:latin typeface="Arial"/>
                <a:cs typeface="Arial"/>
              </a:rPr>
              <a:t>hàng.</a:t>
            </a:r>
            <a:endParaRPr sz="1400">
              <a:latin typeface="Arial"/>
              <a:cs typeface="Arial"/>
            </a:endParaRPr>
          </a:p>
          <a:p>
            <a:pPr marR="5080" algn="r">
              <a:lnSpc>
                <a:spcPts val="4010"/>
              </a:lnSpc>
            </a:pPr>
            <a:r>
              <a:rPr sz="3600" spc="-360" dirty="0">
                <a:solidFill>
                  <a:srgbClr val="13405D"/>
                </a:solidFill>
                <a:latin typeface="Verdana"/>
                <a:cs typeface="Verdana"/>
              </a:rPr>
              <a:t>”</a:t>
            </a:r>
            <a:endParaRPr sz="3600">
              <a:latin typeface="Verdana"/>
              <a:cs typeface="Verdan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584957" y="2242820"/>
            <a:ext cx="1778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3600" spc="-360" dirty="0">
                <a:solidFill>
                  <a:srgbClr val="13405D"/>
                </a:solidFill>
                <a:latin typeface="Verdana"/>
                <a:cs typeface="Verdana"/>
              </a:rPr>
              <a:t>“</a:t>
            </a:r>
            <a:endParaRPr sz="3600">
              <a:latin typeface="Verdana"/>
              <a:cs typeface="Verdan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097151" y="4260596"/>
            <a:ext cx="4908550" cy="6667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0"/>
              </a:spcBef>
            </a:pPr>
            <a:r>
              <a:rPr sz="1400" spc="-110" dirty="0">
                <a:solidFill>
                  <a:srgbClr val="FF0000"/>
                </a:solidFill>
                <a:latin typeface="Arial"/>
                <a:cs typeface="Arial"/>
              </a:rPr>
              <a:t>Lưu </a:t>
            </a:r>
            <a:r>
              <a:rPr sz="1400" spc="-70" dirty="0">
                <a:solidFill>
                  <a:srgbClr val="FF0000"/>
                </a:solidFill>
                <a:latin typeface="Arial"/>
                <a:cs typeface="Arial"/>
              </a:rPr>
              <a:t>ý: </a:t>
            </a:r>
            <a:r>
              <a:rPr sz="1400" spc="-35" dirty="0">
                <a:solidFill>
                  <a:srgbClr val="FF0000"/>
                </a:solidFill>
                <a:latin typeface="Arial"/>
                <a:cs typeface="Arial"/>
              </a:rPr>
              <a:t>Nếu </a:t>
            </a:r>
            <a:r>
              <a:rPr sz="1400" dirty="0">
                <a:solidFill>
                  <a:srgbClr val="FF0000"/>
                </a:solidFill>
                <a:latin typeface="Arial"/>
                <a:cs typeface="Arial"/>
              </a:rPr>
              <a:t>mô </a:t>
            </a:r>
            <a:r>
              <a:rPr sz="1400" spc="-40" dirty="0">
                <a:solidFill>
                  <a:srgbClr val="FF0000"/>
                </a:solidFill>
                <a:latin typeface="Arial"/>
                <a:cs typeface="Arial"/>
              </a:rPr>
              <a:t>hình </a:t>
            </a:r>
            <a:r>
              <a:rPr sz="1400" spc="-35" dirty="0">
                <a:solidFill>
                  <a:srgbClr val="FF0000"/>
                </a:solidFill>
                <a:latin typeface="Arial"/>
                <a:cs typeface="Arial"/>
              </a:rPr>
              <a:t>hiện </a:t>
            </a:r>
            <a:r>
              <a:rPr sz="1400" spc="-25" dirty="0">
                <a:solidFill>
                  <a:srgbClr val="FF0000"/>
                </a:solidFill>
                <a:latin typeface="Arial"/>
                <a:cs typeface="Arial"/>
              </a:rPr>
              <a:t>tại </a:t>
            </a:r>
            <a:r>
              <a:rPr sz="1400" spc="-85" dirty="0">
                <a:solidFill>
                  <a:srgbClr val="FF0000"/>
                </a:solidFill>
                <a:latin typeface="Arial"/>
                <a:cs typeface="Arial"/>
              </a:rPr>
              <a:t>chưa </a:t>
            </a:r>
            <a:r>
              <a:rPr sz="1400" spc="10" dirty="0">
                <a:solidFill>
                  <a:srgbClr val="FF0000"/>
                </a:solidFill>
                <a:latin typeface="Arial"/>
                <a:cs typeface="Arial"/>
              </a:rPr>
              <a:t>tối </a:t>
            </a:r>
            <a:r>
              <a:rPr sz="1400" spc="-95" dirty="0">
                <a:solidFill>
                  <a:srgbClr val="FF0000"/>
                </a:solidFill>
                <a:latin typeface="Arial"/>
                <a:cs typeface="Arial"/>
              </a:rPr>
              <a:t>ưu </a:t>
            </a:r>
            <a:r>
              <a:rPr sz="1400" spc="-25" dirty="0">
                <a:solidFill>
                  <a:srgbClr val="FF0000"/>
                </a:solidFill>
                <a:latin typeface="Arial"/>
                <a:cs typeface="Arial"/>
              </a:rPr>
              <a:t>cho </a:t>
            </a:r>
            <a:r>
              <a:rPr sz="1400" spc="-20" dirty="0">
                <a:solidFill>
                  <a:srgbClr val="FF0000"/>
                </a:solidFill>
                <a:latin typeface="Arial"/>
                <a:cs typeface="Arial"/>
              </a:rPr>
              <a:t>nhu </a:t>
            </a:r>
            <a:r>
              <a:rPr sz="1400" spc="-60" dirty="0">
                <a:solidFill>
                  <a:srgbClr val="FF0000"/>
                </a:solidFill>
                <a:latin typeface="Arial"/>
                <a:cs typeface="Arial"/>
              </a:rPr>
              <a:t>cầu </a:t>
            </a:r>
            <a:r>
              <a:rPr sz="1400" spc="-160" dirty="0">
                <a:solidFill>
                  <a:srgbClr val="FF0000"/>
                </a:solidFill>
                <a:latin typeface="Arial"/>
                <a:cs typeface="Arial"/>
              </a:rPr>
              <a:t>sử </a:t>
            </a:r>
            <a:r>
              <a:rPr sz="1400" spc="-10" dirty="0">
                <a:solidFill>
                  <a:srgbClr val="FF0000"/>
                </a:solidFill>
                <a:latin typeface="Arial"/>
                <a:cs typeface="Arial"/>
              </a:rPr>
              <a:t>dụng </a:t>
            </a:r>
            <a:r>
              <a:rPr sz="1400" spc="-55" dirty="0">
                <a:solidFill>
                  <a:srgbClr val="FF0000"/>
                </a:solidFill>
                <a:latin typeface="Arial"/>
                <a:cs typeface="Arial"/>
              </a:rPr>
              <a:t>của  </a:t>
            </a:r>
            <a:r>
              <a:rPr sz="1400" spc="-60" dirty="0">
                <a:solidFill>
                  <a:srgbClr val="FF0000"/>
                </a:solidFill>
                <a:latin typeface="Arial"/>
                <a:cs typeface="Arial"/>
              </a:rPr>
              <a:t>khách </a:t>
            </a:r>
            <a:r>
              <a:rPr sz="1400" spc="-40" dirty="0">
                <a:solidFill>
                  <a:srgbClr val="FF0000"/>
                </a:solidFill>
                <a:latin typeface="Arial"/>
                <a:cs typeface="Arial"/>
              </a:rPr>
              <a:t>hàng, </a:t>
            </a:r>
            <a:r>
              <a:rPr sz="1400" spc="-70" dirty="0">
                <a:solidFill>
                  <a:srgbClr val="FF0000"/>
                </a:solidFill>
                <a:latin typeface="Arial"/>
                <a:cs typeface="Arial"/>
              </a:rPr>
              <a:t>kỹ </a:t>
            </a:r>
            <a:r>
              <a:rPr sz="1400" spc="-15" dirty="0">
                <a:solidFill>
                  <a:srgbClr val="FF0000"/>
                </a:solidFill>
                <a:latin typeface="Arial"/>
                <a:cs typeface="Arial"/>
              </a:rPr>
              <a:t>thuật </a:t>
            </a:r>
            <a:r>
              <a:rPr sz="1400" spc="-70" dirty="0">
                <a:solidFill>
                  <a:srgbClr val="FF0000"/>
                </a:solidFill>
                <a:latin typeface="Arial"/>
                <a:cs typeface="Arial"/>
              </a:rPr>
              <a:t>tư </a:t>
            </a:r>
            <a:r>
              <a:rPr sz="1400" spc="-55" dirty="0">
                <a:solidFill>
                  <a:srgbClr val="FF0000"/>
                </a:solidFill>
                <a:latin typeface="Arial"/>
                <a:cs typeface="Arial"/>
              </a:rPr>
              <a:t>vấn </a:t>
            </a:r>
            <a:r>
              <a:rPr sz="1400" spc="-30" dirty="0">
                <a:solidFill>
                  <a:srgbClr val="FF0000"/>
                </a:solidFill>
                <a:latin typeface="Arial"/>
                <a:cs typeface="Arial"/>
              </a:rPr>
              <a:t>giải </a:t>
            </a:r>
            <a:r>
              <a:rPr sz="1400" spc="-20" dirty="0">
                <a:solidFill>
                  <a:srgbClr val="FF0000"/>
                </a:solidFill>
                <a:latin typeface="Arial"/>
                <a:cs typeface="Arial"/>
              </a:rPr>
              <a:t>pháp </a:t>
            </a:r>
            <a:r>
              <a:rPr sz="1400" spc="-15" dirty="0">
                <a:solidFill>
                  <a:srgbClr val="FF0000"/>
                </a:solidFill>
                <a:latin typeface="Arial"/>
                <a:cs typeface="Arial"/>
              </a:rPr>
              <a:t>phù </a:t>
            </a:r>
            <a:r>
              <a:rPr sz="1400" spc="-45" dirty="0">
                <a:solidFill>
                  <a:srgbClr val="FF0000"/>
                </a:solidFill>
                <a:latin typeface="Arial"/>
                <a:cs typeface="Arial"/>
              </a:rPr>
              <a:t>hợp </a:t>
            </a:r>
            <a:r>
              <a:rPr sz="1400" spc="-25" dirty="0">
                <a:solidFill>
                  <a:srgbClr val="FF0000"/>
                </a:solidFill>
                <a:latin typeface="Arial"/>
                <a:cs typeface="Arial"/>
              </a:rPr>
              <a:t>cho </a:t>
            </a:r>
            <a:r>
              <a:rPr sz="1400" spc="-60" dirty="0">
                <a:solidFill>
                  <a:srgbClr val="FF0000"/>
                </a:solidFill>
                <a:latin typeface="Arial"/>
                <a:cs typeface="Arial"/>
              </a:rPr>
              <a:t>khách</a:t>
            </a:r>
            <a:r>
              <a:rPr sz="1400" spc="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400" spc="-40" dirty="0">
                <a:solidFill>
                  <a:srgbClr val="FF0000"/>
                </a:solidFill>
                <a:latin typeface="Arial"/>
                <a:cs typeface="Arial"/>
              </a:rPr>
              <a:t>hàng.</a:t>
            </a:r>
            <a:endParaRPr sz="14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1400" spc="-135" dirty="0">
                <a:solidFill>
                  <a:srgbClr val="FF0000"/>
                </a:solidFill>
                <a:latin typeface="Arial"/>
                <a:cs typeface="Arial"/>
              </a:rPr>
              <a:t>Ex: </a:t>
            </a:r>
            <a:r>
              <a:rPr sz="1400" spc="-40" dirty="0">
                <a:solidFill>
                  <a:srgbClr val="FF0000"/>
                </a:solidFill>
                <a:latin typeface="Arial"/>
                <a:cs typeface="Arial"/>
              </a:rPr>
              <a:t>Di </a:t>
            </a:r>
            <a:r>
              <a:rPr sz="1400" spc="-50" dirty="0">
                <a:solidFill>
                  <a:srgbClr val="FF0000"/>
                </a:solidFill>
                <a:latin typeface="Arial"/>
                <a:cs typeface="Arial"/>
              </a:rPr>
              <a:t>chuyển </a:t>
            </a:r>
            <a:r>
              <a:rPr sz="1400" spc="-45" dirty="0">
                <a:solidFill>
                  <a:srgbClr val="FF0000"/>
                </a:solidFill>
                <a:latin typeface="Arial"/>
                <a:cs typeface="Arial"/>
              </a:rPr>
              <a:t>vị </a:t>
            </a:r>
            <a:r>
              <a:rPr sz="1400" spc="-20" dirty="0">
                <a:solidFill>
                  <a:srgbClr val="FF0000"/>
                </a:solidFill>
                <a:latin typeface="Arial"/>
                <a:cs typeface="Arial"/>
              </a:rPr>
              <a:t>trí </a:t>
            </a:r>
            <a:r>
              <a:rPr sz="1400" spc="-25" dirty="0">
                <a:solidFill>
                  <a:srgbClr val="FF0000"/>
                </a:solidFill>
                <a:latin typeface="Arial"/>
                <a:cs typeface="Arial"/>
              </a:rPr>
              <a:t>modem, </a:t>
            </a:r>
            <a:r>
              <a:rPr sz="1400" spc="-35" dirty="0">
                <a:solidFill>
                  <a:srgbClr val="FF0000"/>
                </a:solidFill>
                <a:latin typeface="Arial"/>
                <a:cs typeface="Arial"/>
              </a:rPr>
              <a:t>nâng </a:t>
            </a:r>
            <a:r>
              <a:rPr sz="1400" spc="-45" dirty="0">
                <a:solidFill>
                  <a:srgbClr val="FF0000"/>
                </a:solidFill>
                <a:latin typeface="Arial"/>
                <a:cs typeface="Arial"/>
              </a:rPr>
              <a:t>cấp </a:t>
            </a:r>
            <a:r>
              <a:rPr sz="1400" spc="-15" dirty="0">
                <a:solidFill>
                  <a:srgbClr val="FF0000"/>
                </a:solidFill>
                <a:latin typeface="Arial"/>
                <a:cs typeface="Arial"/>
              </a:rPr>
              <a:t>thêm </a:t>
            </a:r>
            <a:r>
              <a:rPr sz="1400" spc="15" dirty="0">
                <a:solidFill>
                  <a:srgbClr val="FF0000"/>
                </a:solidFill>
                <a:latin typeface="Arial"/>
                <a:cs typeface="Arial"/>
              </a:rPr>
              <a:t>bộ </a:t>
            </a:r>
            <a:r>
              <a:rPr sz="1400" spc="-20" dirty="0">
                <a:solidFill>
                  <a:srgbClr val="FF0000"/>
                </a:solidFill>
                <a:latin typeface="Arial"/>
                <a:cs typeface="Arial"/>
              </a:rPr>
              <a:t>phát</a:t>
            </a:r>
            <a:r>
              <a:rPr sz="1400" spc="-204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400" spc="-40" dirty="0">
                <a:solidFill>
                  <a:srgbClr val="FF0000"/>
                </a:solidFill>
                <a:latin typeface="Arial"/>
                <a:cs typeface="Arial"/>
              </a:rPr>
              <a:t>wifi.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7840" y="308609"/>
            <a:ext cx="420878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25" dirty="0">
                <a:solidFill>
                  <a:srgbClr val="212A35"/>
                </a:solidFill>
              </a:rPr>
              <a:t>SWAP </a:t>
            </a:r>
            <a:r>
              <a:rPr sz="3200" spc="140" dirty="0">
                <a:solidFill>
                  <a:srgbClr val="212A35"/>
                </a:solidFill>
              </a:rPr>
              <a:t>WIFI </a:t>
            </a:r>
            <a:r>
              <a:rPr sz="3200" spc="135" dirty="0">
                <a:solidFill>
                  <a:srgbClr val="212A35"/>
                </a:solidFill>
              </a:rPr>
              <a:t>6 </a:t>
            </a:r>
            <a:r>
              <a:rPr sz="3200" b="0" spc="-110" dirty="0">
                <a:solidFill>
                  <a:srgbClr val="212A35"/>
                </a:solidFill>
                <a:latin typeface="Arial"/>
                <a:cs typeface="Arial"/>
              </a:rPr>
              <a:t>| </a:t>
            </a:r>
            <a:r>
              <a:rPr sz="3200" b="0" spc="-220" dirty="0">
                <a:solidFill>
                  <a:srgbClr val="212A35"/>
                </a:solidFill>
                <a:latin typeface="Arial"/>
                <a:cs typeface="Arial"/>
              </a:rPr>
              <a:t>Bước</a:t>
            </a:r>
            <a:r>
              <a:rPr sz="3200" b="0" spc="-310" dirty="0">
                <a:solidFill>
                  <a:srgbClr val="212A35"/>
                </a:solidFill>
                <a:latin typeface="Arial"/>
                <a:cs typeface="Arial"/>
              </a:rPr>
              <a:t> </a:t>
            </a:r>
            <a:r>
              <a:rPr sz="3200" b="0" spc="-55" dirty="0">
                <a:solidFill>
                  <a:srgbClr val="212A35"/>
                </a:solidFill>
                <a:latin typeface="Arial"/>
                <a:cs typeface="Arial"/>
              </a:rPr>
              <a:t>4</a:t>
            </a:r>
            <a:endParaRPr sz="32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96429" y="1943100"/>
            <a:ext cx="4898148" cy="26746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059281" y="1533568"/>
            <a:ext cx="1731010" cy="668020"/>
          </a:xfrm>
          <a:prstGeom prst="rect">
            <a:avLst/>
          </a:prstGeom>
        </p:spPr>
        <p:txBody>
          <a:bodyPr vert="horz" wrap="square" lIns="0" tIns="12318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69"/>
              </a:spcBef>
            </a:pPr>
            <a:r>
              <a:rPr sz="1800" spc="-95" dirty="0">
                <a:solidFill>
                  <a:srgbClr val="212A35"/>
                </a:solidFill>
                <a:latin typeface="Arial"/>
                <a:cs typeface="Arial"/>
              </a:rPr>
              <a:t>Cấu </a:t>
            </a:r>
            <a:r>
              <a:rPr sz="1800" spc="-30" dirty="0">
                <a:solidFill>
                  <a:srgbClr val="212A35"/>
                </a:solidFill>
                <a:latin typeface="Arial"/>
                <a:cs typeface="Arial"/>
              </a:rPr>
              <a:t>hình</a:t>
            </a:r>
            <a:r>
              <a:rPr sz="1800" spc="-25" dirty="0">
                <a:solidFill>
                  <a:srgbClr val="212A35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212A35"/>
                </a:solidFill>
                <a:latin typeface="Arial"/>
                <a:cs typeface="Arial"/>
              </a:rPr>
              <a:t>Internet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85"/>
              </a:spcBef>
            </a:pPr>
            <a:r>
              <a:rPr sz="1200" spc="-70" dirty="0">
                <a:solidFill>
                  <a:srgbClr val="212A35"/>
                </a:solidFill>
                <a:latin typeface="Arial"/>
                <a:cs typeface="Arial"/>
              </a:rPr>
              <a:t>Cấu </a:t>
            </a:r>
            <a:r>
              <a:rPr sz="1200" spc="-30" dirty="0">
                <a:solidFill>
                  <a:srgbClr val="212A35"/>
                </a:solidFill>
                <a:latin typeface="Arial"/>
                <a:cs typeface="Arial"/>
              </a:rPr>
              <a:t>hình </a:t>
            </a:r>
            <a:r>
              <a:rPr sz="1200" spc="-125" dirty="0">
                <a:solidFill>
                  <a:srgbClr val="212A35"/>
                </a:solidFill>
                <a:latin typeface="Arial"/>
                <a:cs typeface="Arial"/>
              </a:rPr>
              <a:t>PPPoE, </a:t>
            </a:r>
            <a:r>
              <a:rPr sz="1200" spc="-55" dirty="0">
                <a:solidFill>
                  <a:srgbClr val="212A35"/>
                </a:solidFill>
                <a:latin typeface="Arial"/>
                <a:cs typeface="Arial"/>
              </a:rPr>
              <a:t>WiFi</a:t>
            </a:r>
            <a:r>
              <a:rPr sz="1200" spc="-30" dirty="0">
                <a:solidFill>
                  <a:srgbClr val="212A35"/>
                </a:solidFill>
                <a:latin typeface="Arial"/>
                <a:cs typeface="Arial"/>
              </a:rPr>
              <a:t> </a:t>
            </a:r>
            <a:r>
              <a:rPr sz="1200" spc="-75" dirty="0">
                <a:solidFill>
                  <a:srgbClr val="212A35"/>
                </a:solidFill>
                <a:latin typeface="Arial"/>
                <a:cs typeface="Arial"/>
              </a:rPr>
              <a:t>...</a:t>
            </a:r>
            <a:endParaRPr sz="12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sz="half" idx="3"/>
          </p:nvPr>
        </p:nvSpPr>
        <p:spPr>
          <a:prstGeom prst="rect">
            <a:avLst/>
          </a:prstGeom>
        </p:spPr>
        <p:txBody>
          <a:bodyPr vert="horz" wrap="square" lIns="0" tIns="1238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75"/>
              </a:spcBef>
            </a:pPr>
            <a:r>
              <a:rPr spc="-35" dirty="0"/>
              <a:t>Hoàn </a:t>
            </a:r>
            <a:r>
              <a:rPr spc="15" dirty="0"/>
              <a:t>tất</a:t>
            </a:r>
            <a:r>
              <a:rPr spc="-30" dirty="0"/>
              <a:t> </a:t>
            </a:r>
            <a:r>
              <a:rPr spc="-45" dirty="0"/>
              <a:t>checklist</a:t>
            </a:r>
          </a:p>
          <a:p>
            <a:pPr marL="184785" marR="95250" indent="-172720">
              <a:lnSpc>
                <a:spcPts val="2160"/>
              </a:lnSpc>
              <a:spcBef>
                <a:spcPts val="55"/>
              </a:spcBef>
              <a:buChar char="•"/>
              <a:tabLst>
                <a:tab pos="185420" algn="l"/>
              </a:tabLst>
            </a:pPr>
            <a:r>
              <a:rPr sz="1200" dirty="0"/>
              <a:t>Modem </a:t>
            </a:r>
            <a:r>
              <a:rPr sz="1200" spc="-25" dirty="0"/>
              <a:t>online, </a:t>
            </a:r>
            <a:r>
              <a:rPr sz="1200" spc="-30" dirty="0"/>
              <a:t>Reboot </a:t>
            </a:r>
            <a:r>
              <a:rPr sz="1200" dirty="0"/>
              <a:t>Modem </a:t>
            </a:r>
            <a:r>
              <a:rPr sz="1200" spc="-20" dirty="0"/>
              <a:t>để  </a:t>
            </a:r>
            <a:r>
              <a:rPr sz="1200" spc="-25" dirty="0"/>
              <a:t>Update </a:t>
            </a:r>
            <a:r>
              <a:rPr sz="1200" spc="-40" dirty="0"/>
              <a:t>Firmware </a:t>
            </a:r>
            <a:r>
              <a:rPr sz="1200" spc="-35" dirty="0"/>
              <a:t>mới (nếu</a:t>
            </a:r>
            <a:r>
              <a:rPr sz="1200" spc="70" dirty="0"/>
              <a:t> </a:t>
            </a:r>
            <a:r>
              <a:rPr sz="1200" spc="-45" dirty="0"/>
              <a:t>có).</a:t>
            </a:r>
            <a:endParaRPr sz="1200"/>
          </a:p>
          <a:p>
            <a:pPr marL="184785" marR="45720" indent="-172720">
              <a:lnSpc>
                <a:spcPts val="2160"/>
              </a:lnSpc>
              <a:buChar char="•"/>
              <a:tabLst>
                <a:tab pos="185420" algn="l"/>
              </a:tabLst>
            </a:pPr>
            <a:r>
              <a:rPr sz="1200" spc="-45" dirty="0"/>
              <a:t>Ghi </a:t>
            </a:r>
            <a:r>
              <a:rPr sz="1200" spc="-30" dirty="0"/>
              <a:t>chú </a:t>
            </a:r>
            <a:r>
              <a:rPr sz="1200" spc="15" dirty="0"/>
              <a:t>thông </a:t>
            </a:r>
            <a:r>
              <a:rPr sz="1200" spc="10" dirty="0"/>
              <a:t>tin </a:t>
            </a:r>
            <a:r>
              <a:rPr sz="1200" spc="40" dirty="0"/>
              <a:t>&amp; </a:t>
            </a:r>
            <a:r>
              <a:rPr sz="1200" spc="-15" dirty="0"/>
              <a:t>hoàn </a:t>
            </a:r>
            <a:r>
              <a:rPr sz="1200" spc="15" dirty="0"/>
              <a:t>tất  </a:t>
            </a:r>
            <a:r>
              <a:rPr sz="1200" spc="-30" dirty="0"/>
              <a:t>checklist </a:t>
            </a:r>
            <a:r>
              <a:rPr sz="1200" spc="-20" dirty="0"/>
              <a:t>để </a:t>
            </a:r>
            <a:r>
              <a:rPr sz="1200" spc="-40" dirty="0"/>
              <a:t>cập </a:t>
            </a:r>
            <a:r>
              <a:rPr sz="1200" spc="-15" dirty="0"/>
              <a:t>nhật </a:t>
            </a:r>
            <a:r>
              <a:rPr sz="1200" spc="5" dirty="0"/>
              <a:t>gói </a:t>
            </a:r>
            <a:r>
              <a:rPr sz="1200" spc="-85" dirty="0"/>
              <a:t>cước </a:t>
            </a:r>
            <a:r>
              <a:rPr sz="1200" dirty="0"/>
              <a:t>theo  </a:t>
            </a:r>
            <a:r>
              <a:rPr sz="1200" spc="-35" dirty="0"/>
              <a:t>chính</a:t>
            </a:r>
            <a:r>
              <a:rPr sz="1200" spc="-20" dirty="0"/>
              <a:t> </a:t>
            </a:r>
            <a:r>
              <a:rPr sz="1200" spc="-70" dirty="0"/>
              <a:t>sách.</a:t>
            </a:r>
            <a:endParaRPr sz="1200"/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050"/>
          </a:p>
          <a:p>
            <a:pPr marL="12700">
              <a:lnSpc>
                <a:spcPct val="100000"/>
              </a:lnSpc>
            </a:pPr>
            <a:r>
              <a:rPr sz="1600" spc="-5" dirty="0"/>
              <a:t>Nghiệm </a:t>
            </a:r>
            <a:r>
              <a:rPr sz="1600" spc="15" dirty="0"/>
              <a:t>thu </a:t>
            </a:r>
            <a:r>
              <a:rPr sz="1600" spc="-10" dirty="0"/>
              <a:t>Internet</a:t>
            </a:r>
            <a:r>
              <a:rPr sz="1600" spc="-110" dirty="0"/>
              <a:t> </a:t>
            </a:r>
            <a:r>
              <a:rPr sz="1600" spc="10" dirty="0"/>
              <a:t>Modem</a:t>
            </a:r>
            <a:endParaRPr sz="1600"/>
          </a:p>
          <a:p>
            <a:pPr marL="12700" marR="27305">
              <a:lnSpc>
                <a:spcPct val="150000"/>
              </a:lnSpc>
              <a:spcBef>
                <a:spcPts val="100"/>
              </a:spcBef>
            </a:pPr>
            <a:r>
              <a:rPr sz="1200" spc="-90" dirty="0"/>
              <a:t>Test </a:t>
            </a:r>
            <a:r>
              <a:rPr sz="1200" spc="40" dirty="0"/>
              <a:t>&amp; </a:t>
            </a:r>
            <a:r>
              <a:rPr sz="1200" spc="-15" dirty="0"/>
              <a:t>nghiệm </a:t>
            </a:r>
            <a:r>
              <a:rPr sz="1200" spc="10" dirty="0"/>
              <a:t>thu </a:t>
            </a:r>
            <a:r>
              <a:rPr sz="1200" spc="-10" dirty="0"/>
              <a:t>Internet tại </a:t>
            </a:r>
            <a:r>
              <a:rPr sz="1200" dirty="0"/>
              <a:t>Modem  theo </a:t>
            </a:r>
            <a:r>
              <a:rPr sz="1200" spc="-5" dirty="0"/>
              <a:t>tiêu </a:t>
            </a:r>
            <a:r>
              <a:rPr sz="1200" spc="-30" dirty="0"/>
              <a:t>chuẩn </a:t>
            </a:r>
            <a:r>
              <a:rPr sz="1200" spc="-15" dirty="0"/>
              <a:t>chung </a:t>
            </a:r>
            <a:r>
              <a:rPr sz="1200" spc="40" dirty="0"/>
              <a:t>&amp; </a:t>
            </a:r>
            <a:r>
              <a:rPr sz="1200" spc="-10" dirty="0"/>
              <a:t>riêng</a:t>
            </a:r>
            <a:r>
              <a:rPr sz="1200" spc="-85" dirty="0"/>
              <a:t> </a:t>
            </a:r>
            <a:r>
              <a:rPr sz="1200" spc="-45" dirty="0"/>
              <a:t>của</a:t>
            </a:r>
            <a:endParaRPr sz="1200"/>
          </a:p>
          <a:p>
            <a:pPr marL="12700">
              <a:lnSpc>
                <a:spcPct val="100000"/>
              </a:lnSpc>
              <a:spcBef>
                <a:spcPts val="720"/>
              </a:spcBef>
            </a:pPr>
            <a:r>
              <a:rPr sz="1200" spc="5" dirty="0"/>
              <a:t>thiết bị </a:t>
            </a:r>
            <a:r>
              <a:rPr sz="1200" dirty="0"/>
              <a:t>Modem </a:t>
            </a:r>
            <a:r>
              <a:rPr sz="1200" spc="-55" dirty="0"/>
              <a:t>WiFi</a:t>
            </a:r>
            <a:r>
              <a:rPr sz="1200" spc="-50" dirty="0"/>
              <a:t> </a:t>
            </a:r>
            <a:r>
              <a:rPr sz="1200" spc="-55" dirty="0"/>
              <a:t>6.</a:t>
            </a:r>
            <a:endParaRPr sz="12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0921" rIns="0" bIns="0" rtlCol="0">
            <a:spAutoFit/>
          </a:bodyPr>
          <a:lstStyle/>
          <a:p>
            <a:pPr marL="1905" algn="ctr">
              <a:lnSpc>
                <a:spcPct val="100000"/>
              </a:lnSpc>
              <a:spcBef>
                <a:spcPts val="335"/>
              </a:spcBef>
            </a:pPr>
            <a:r>
              <a:rPr spc="25" dirty="0">
                <a:solidFill>
                  <a:srgbClr val="0F2F45"/>
                </a:solidFill>
              </a:rPr>
              <a:t>SWAP </a:t>
            </a:r>
            <a:r>
              <a:rPr spc="155" dirty="0">
                <a:solidFill>
                  <a:srgbClr val="0F2F45"/>
                </a:solidFill>
              </a:rPr>
              <a:t>WIFI</a:t>
            </a:r>
            <a:r>
              <a:rPr spc="-95" dirty="0">
                <a:solidFill>
                  <a:srgbClr val="0F2F45"/>
                </a:solidFill>
              </a:rPr>
              <a:t> </a:t>
            </a:r>
            <a:r>
              <a:rPr spc="150" dirty="0">
                <a:solidFill>
                  <a:srgbClr val="0F2F45"/>
                </a:solidFill>
              </a:rPr>
              <a:t>6</a:t>
            </a:r>
          </a:p>
          <a:p>
            <a:pPr marL="1905" algn="ctr">
              <a:lnSpc>
                <a:spcPct val="100000"/>
              </a:lnSpc>
              <a:spcBef>
                <a:spcPts val="95"/>
              </a:spcBef>
            </a:pPr>
            <a:r>
              <a:rPr sz="1400" b="0" spc="-35" dirty="0">
                <a:solidFill>
                  <a:srgbClr val="212A35"/>
                </a:solidFill>
                <a:latin typeface="Arial"/>
                <a:cs typeface="Arial"/>
              </a:rPr>
              <a:t>Ghi </a:t>
            </a:r>
            <a:r>
              <a:rPr sz="1400" b="0" spc="-10" dirty="0">
                <a:solidFill>
                  <a:srgbClr val="212A35"/>
                </a:solidFill>
                <a:latin typeface="Arial"/>
                <a:cs typeface="Arial"/>
              </a:rPr>
              <a:t>chú </a:t>
            </a:r>
            <a:r>
              <a:rPr sz="1400" b="0" spc="-15" dirty="0">
                <a:solidFill>
                  <a:srgbClr val="212A35"/>
                </a:solidFill>
                <a:latin typeface="Arial"/>
                <a:cs typeface="Arial"/>
              </a:rPr>
              <a:t>checklist </a:t>
            </a:r>
            <a:r>
              <a:rPr sz="1400" b="0" spc="20" dirty="0">
                <a:solidFill>
                  <a:srgbClr val="212A35"/>
                </a:solidFill>
                <a:latin typeface="Arial"/>
                <a:cs typeface="Arial"/>
              </a:rPr>
              <a:t>trên</a:t>
            </a:r>
            <a:r>
              <a:rPr sz="1400" b="0" spc="-5" dirty="0">
                <a:solidFill>
                  <a:srgbClr val="212A35"/>
                </a:solidFill>
                <a:latin typeface="Arial"/>
                <a:cs typeface="Arial"/>
              </a:rPr>
              <a:t> </a:t>
            </a:r>
            <a:r>
              <a:rPr sz="1400" b="0" spc="30" dirty="0">
                <a:solidFill>
                  <a:srgbClr val="212A35"/>
                </a:solidFill>
                <a:latin typeface="Arial"/>
                <a:cs typeface="Arial"/>
              </a:rPr>
              <a:t>mobinet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1604772"/>
            <a:ext cx="9144000" cy="2430780"/>
            <a:chOff x="0" y="1604772"/>
            <a:chExt cx="9144000" cy="2430780"/>
          </a:xfrm>
        </p:grpSpPr>
        <p:sp>
          <p:nvSpPr>
            <p:cNvPr id="4" name="object 4"/>
            <p:cNvSpPr/>
            <p:nvPr/>
          </p:nvSpPr>
          <p:spPr>
            <a:xfrm>
              <a:off x="0" y="1604772"/>
              <a:ext cx="9143999" cy="243077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257300" y="1839417"/>
              <a:ext cx="6615683" cy="21336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1981580" y="4260596"/>
            <a:ext cx="5172075" cy="6667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algn="ctr">
              <a:lnSpc>
                <a:spcPct val="100000"/>
              </a:lnSpc>
              <a:spcBef>
                <a:spcPts val="100"/>
              </a:spcBef>
            </a:pPr>
            <a:r>
              <a:rPr sz="1400" spc="-110" dirty="0">
                <a:solidFill>
                  <a:srgbClr val="FF0000"/>
                </a:solidFill>
                <a:latin typeface="Arial"/>
                <a:cs typeface="Arial"/>
              </a:rPr>
              <a:t>Trường </a:t>
            </a:r>
            <a:r>
              <a:rPr sz="1400" spc="-40" dirty="0">
                <a:solidFill>
                  <a:srgbClr val="FF0000"/>
                </a:solidFill>
                <a:latin typeface="Arial"/>
                <a:cs typeface="Arial"/>
              </a:rPr>
              <a:t>hợp </a:t>
            </a:r>
            <a:r>
              <a:rPr sz="1400" spc="-20" dirty="0">
                <a:solidFill>
                  <a:srgbClr val="FF0000"/>
                </a:solidFill>
                <a:latin typeface="Arial"/>
                <a:cs typeface="Arial"/>
              </a:rPr>
              <a:t>không gặp </a:t>
            </a:r>
            <a:r>
              <a:rPr sz="1400" spc="-40" dirty="0">
                <a:solidFill>
                  <a:srgbClr val="FF0000"/>
                </a:solidFill>
                <a:latin typeface="Arial"/>
                <a:cs typeface="Arial"/>
              </a:rPr>
              <a:t>chủ hợp </a:t>
            </a:r>
            <a:r>
              <a:rPr sz="1400" spc="5" dirty="0">
                <a:solidFill>
                  <a:srgbClr val="FF0000"/>
                </a:solidFill>
                <a:latin typeface="Arial"/>
                <a:cs typeface="Arial"/>
              </a:rPr>
              <a:t>đồng </a:t>
            </a:r>
            <a:r>
              <a:rPr sz="1400" spc="-35" dirty="0">
                <a:solidFill>
                  <a:srgbClr val="FF0000"/>
                </a:solidFill>
                <a:latin typeface="Arial"/>
                <a:cs typeface="Arial"/>
              </a:rPr>
              <a:t>khi </a:t>
            </a:r>
            <a:r>
              <a:rPr sz="1400" spc="-5" dirty="0">
                <a:solidFill>
                  <a:srgbClr val="FF0000"/>
                </a:solidFill>
                <a:latin typeface="Arial"/>
                <a:cs typeface="Arial"/>
              </a:rPr>
              <a:t>thi </a:t>
            </a:r>
            <a:r>
              <a:rPr sz="1400" spc="-30" dirty="0">
                <a:solidFill>
                  <a:srgbClr val="FF0000"/>
                </a:solidFill>
                <a:latin typeface="Arial"/>
                <a:cs typeface="Arial"/>
              </a:rPr>
              <a:t>công, </a:t>
            </a:r>
            <a:r>
              <a:rPr sz="1400" spc="-85" dirty="0">
                <a:solidFill>
                  <a:srgbClr val="FF0000"/>
                </a:solidFill>
                <a:latin typeface="Arial"/>
                <a:cs typeface="Arial"/>
              </a:rPr>
              <a:t>sau </a:t>
            </a:r>
            <a:r>
              <a:rPr sz="1400" dirty="0">
                <a:solidFill>
                  <a:srgbClr val="FF0000"/>
                </a:solidFill>
                <a:latin typeface="Arial"/>
                <a:cs typeface="Arial"/>
              </a:rPr>
              <a:t>thi </a:t>
            </a:r>
            <a:r>
              <a:rPr sz="1400" spc="-20" dirty="0">
                <a:solidFill>
                  <a:srgbClr val="FF0000"/>
                </a:solidFill>
                <a:latin typeface="Arial"/>
                <a:cs typeface="Arial"/>
              </a:rPr>
              <a:t>công </a:t>
            </a:r>
            <a:r>
              <a:rPr sz="1400" spc="-45" dirty="0">
                <a:solidFill>
                  <a:srgbClr val="FF0000"/>
                </a:solidFill>
                <a:latin typeface="Arial"/>
                <a:cs typeface="Arial"/>
              </a:rPr>
              <a:t>phải:  </a:t>
            </a:r>
            <a:r>
              <a:rPr sz="1400" spc="-35" dirty="0">
                <a:solidFill>
                  <a:srgbClr val="FF0000"/>
                </a:solidFill>
                <a:latin typeface="Arial"/>
                <a:cs typeface="Arial"/>
              </a:rPr>
              <a:t>Thông </a:t>
            </a:r>
            <a:r>
              <a:rPr sz="1400" spc="-5" dirty="0">
                <a:solidFill>
                  <a:srgbClr val="FF0000"/>
                </a:solidFill>
                <a:latin typeface="Arial"/>
                <a:cs typeface="Arial"/>
              </a:rPr>
              <a:t>tin </a:t>
            </a:r>
            <a:r>
              <a:rPr sz="1400" spc="-35" dirty="0">
                <a:solidFill>
                  <a:srgbClr val="FF0000"/>
                </a:solidFill>
                <a:latin typeface="Arial"/>
                <a:cs typeface="Arial"/>
              </a:rPr>
              <a:t>ngắn </a:t>
            </a:r>
            <a:r>
              <a:rPr sz="1400" spc="5" dirty="0">
                <a:solidFill>
                  <a:srgbClr val="FF0000"/>
                </a:solidFill>
                <a:latin typeface="Arial"/>
                <a:cs typeface="Arial"/>
              </a:rPr>
              <a:t>gọn </a:t>
            </a:r>
            <a:r>
              <a:rPr sz="1400" spc="-40" dirty="0">
                <a:solidFill>
                  <a:srgbClr val="FF0000"/>
                </a:solidFill>
                <a:latin typeface="Arial"/>
                <a:cs typeface="Arial"/>
              </a:rPr>
              <a:t>lại </a:t>
            </a:r>
            <a:r>
              <a:rPr sz="1400" spc="-20" dirty="0">
                <a:solidFill>
                  <a:srgbClr val="FF0000"/>
                </a:solidFill>
                <a:latin typeface="Arial"/>
                <a:cs typeface="Arial"/>
              </a:rPr>
              <a:t>tiến </a:t>
            </a:r>
            <a:r>
              <a:rPr sz="1400" spc="-25" dirty="0">
                <a:solidFill>
                  <a:srgbClr val="FF0000"/>
                </a:solidFill>
                <a:latin typeface="Arial"/>
                <a:cs typeface="Arial"/>
              </a:rPr>
              <a:t>trình </a:t>
            </a:r>
            <a:r>
              <a:rPr sz="1400" spc="-20" dirty="0">
                <a:solidFill>
                  <a:srgbClr val="FF0000"/>
                </a:solidFill>
                <a:latin typeface="Arial"/>
                <a:cs typeface="Arial"/>
              </a:rPr>
              <a:t>triển </a:t>
            </a:r>
            <a:r>
              <a:rPr sz="1400" spc="-55" dirty="0">
                <a:solidFill>
                  <a:srgbClr val="FF0000"/>
                </a:solidFill>
                <a:latin typeface="Arial"/>
                <a:cs typeface="Arial"/>
              </a:rPr>
              <a:t>khai </a:t>
            </a:r>
            <a:r>
              <a:rPr sz="1400" spc="40" dirty="0">
                <a:solidFill>
                  <a:srgbClr val="FF0000"/>
                </a:solidFill>
                <a:latin typeface="Arial"/>
                <a:cs typeface="Arial"/>
              </a:rPr>
              <a:t>&amp; </a:t>
            </a:r>
            <a:r>
              <a:rPr sz="1400" spc="-35" dirty="0">
                <a:solidFill>
                  <a:srgbClr val="FF0000"/>
                </a:solidFill>
                <a:latin typeface="Arial"/>
                <a:cs typeface="Arial"/>
              </a:rPr>
              <a:t>kết </a:t>
            </a:r>
            <a:r>
              <a:rPr sz="1400" spc="-25" dirty="0">
                <a:solidFill>
                  <a:srgbClr val="FF0000"/>
                </a:solidFill>
                <a:latin typeface="Arial"/>
                <a:cs typeface="Arial"/>
              </a:rPr>
              <a:t>quả cho </a:t>
            </a:r>
            <a:r>
              <a:rPr sz="1400" spc="-40" dirty="0">
                <a:solidFill>
                  <a:srgbClr val="FF0000"/>
                </a:solidFill>
                <a:latin typeface="Arial"/>
                <a:cs typeface="Arial"/>
              </a:rPr>
              <a:t>chủ hợp  </a:t>
            </a:r>
            <a:r>
              <a:rPr sz="1400" spc="5" dirty="0">
                <a:solidFill>
                  <a:srgbClr val="FF0000"/>
                </a:solidFill>
                <a:latin typeface="Arial"/>
                <a:cs typeface="Arial"/>
              </a:rPr>
              <a:t>đồng </a:t>
            </a:r>
            <a:r>
              <a:rPr sz="1400" spc="-30" dirty="0">
                <a:solidFill>
                  <a:srgbClr val="FF0000"/>
                </a:solidFill>
                <a:latin typeface="Arial"/>
                <a:cs typeface="Arial"/>
              </a:rPr>
              <a:t>cùng </a:t>
            </a:r>
            <a:r>
              <a:rPr sz="1400" spc="-40" dirty="0">
                <a:solidFill>
                  <a:srgbClr val="FF0000"/>
                </a:solidFill>
                <a:latin typeface="Arial"/>
                <a:cs typeface="Arial"/>
              </a:rPr>
              <a:t>nắm </a:t>
            </a:r>
            <a:r>
              <a:rPr sz="1400" dirty="0">
                <a:solidFill>
                  <a:srgbClr val="FF0000"/>
                </a:solidFill>
                <a:latin typeface="Arial"/>
                <a:cs typeface="Arial"/>
              </a:rPr>
              <a:t>thông</a:t>
            </a:r>
            <a:r>
              <a:rPr sz="1400" spc="-8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400" spc="-30" dirty="0">
                <a:solidFill>
                  <a:srgbClr val="FF0000"/>
                </a:solidFill>
                <a:latin typeface="Arial"/>
                <a:cs typeface="Arial"/>
              </a:rPr>
              <a:t>tin.</a:t>
            </a:r>
            <a:endParaRPr sz="14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449324" y="1981200"/>
            <a:ext cx="6245860" cy="176339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44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5"/>
              </a:spcBef>
            </a:pPr>
            <a:endParaRPr sz="2000">
              <a:latin typeface="Times New Roman"/>
              <a:cs typeface="Times New Roman"/>
            </a:endParaRPr>
          </a:p>
          <a:p>
            <a:pPr marL="558800" indent="-287020">
              <a:lnSpc>
                <a:spcPct val="100000"/>
              </a:lnSpc>
              <a:spcBef>
                <a:spcPts val="5"/>
              </a:spcBef>
              <a:buChar char="•"/>
              <a:tabLst>
                <a:tab pos="558800" algn="l"/>
                <a:tab pos="559435" algn="l"/>
              </a:tabLst>
            </a:pPr>
            <a:r>
              <a:rPr sz="1400" spc="-15" dirty="0">
                <a:latin typeface="Arial"/>
                <a:cs typeface="Arial"/>
              </a:rPr>
              <a:t>Thông </a:t>
            </a:r>
            <a:r>
              <a:rPr sz="1400" spc="20" dirty="0">
                <a:latin typeface="Arial"/>
                <a:cs typeface="Arial"/>
              </a:rPr>
              <a:t>tin </a:t>
            </a:r>
            <a:r>
              <a:rPr sz="1400" spc="-35" dirty="0">
                <a:latin typeface="Arial"/>
                <a:cs typeface="Arial"/>
              </a:rPr>
              <a:t>khách </a:t>
            </a:r>
            <a:r>
              <a:rPr sz="1400" spc="-25" dirty="0">
                <a:latin typeface="Arial"/>
                <a:cs typeface="Arial"/>
              </a:rPr>
              <a:t>hàng: </a:t>
            </a:r>
            <a:r>
              <a:rPr sz="1400" spc="-100" dirty="0">
                <a:latin typeface="Arial"/>
                <a:cs typeface="Arial"/>
              </a:rPr>
              <a:t>Số </a:t>
            </a:r>
            <a:r>
              <a:rPr sz="1400" spc="-15" dirty="0">
                <a:latin typeface="Arial"/>
                <a:cs typeface="Arial"/>
              </a:rPr>
              <a:t>điện </a:t>
            </a:r>
            <a:r>
              <a:rPr sz="1400" spc="-5" dirty="0">
                <a:latin typeface="Arial"/>
                <a:cs typeface="Arial"/>
              </a:rPr>
              <a:t>thoại </a:t>
            </a:r>
            <a:r>
              <a:rPr sz="1400" spc="50" dirty="0">
                <a:latin typeface="Arial"/>
                <a:cs typeface="Arial"/>
              </a:rPr>
              <a:t>&amp; </a:t>
            </a:r>
            <a:r>
              <a:rPr sz="1400" spc="-10" dirty="0">
                <a:latin typeface="Arial"/>
                <a:cs typeface="Arial"/>
              </a:rPr>
              <a:t>tên </a:t>
            </a:r>
            <a:r>
              <a:rPr sz="1400" spc="-45" dirty="0">
                <a:latin typeface="Arial"/>
                <a:cs typeface="Arial"/>
              </a:rPr>
              <a:t>khách </a:t>
            </a:r>
            <a:r>
              <a:rPr sz="1400" spc="-20" dirty="0">
                <a:latin typeface="Arial"/>
                <a:cs typeface="Arial"/>
              </a:rPr>
              <a:t>hàng </a:t>
            </a:r>
            <a:r>
              <a:rPr sz="1400" spc="-10" dirty="0">
                <a:latin typeface="Arial"/>
                <a:cs typeface="Arial"/>
              </a:rPr>
              <a:t>(mối </a:t>
            </a:r>
            <a:r>
              <a:rPr sz="1400" spc="-20" dirty="0">
                <a:latin typeface="Arial"/>
                <a:cs typeface="Arial"/>
              </a:rPr>
              <a:t>quan</a:t>
            </a:r>
            <a:r>
              <a:rPr sz="1400" spc="-215" dirty="0">
                <a:latin typeface="Arial"/>
                <a:cs typeface="Arial"/>
              </a:rPr>
              <a:t> </a:t>
            </a:r>
            <a:r>
              <a:rPr sz="1400" spc="-40" dirty="0">
                <a:latin typeface="Arial"/>
                <a:cs typeface="Arial"/>
              </a:rPr>
              <a:t>hệ</a:t>
            </a:r>
            <a:endParaRPr sz="1400">
              <a:latin typeface="Arial"/>
              <a:cs typeface="Arial"/>
            </a:endParaRPr>
          </a:p>
          <a:p>
            <a:pPr marL="558800">
              <a:lnSpc>
                <a:spcPct val="100000"/>
              </a:lnSpc>
            </a:pPr>
            <a:r>
              <a:rPr sz="1400" spc="-50" dirty="0">
                <a:latin typeface="Arial"/>
                <a:cs typeface="Arial"/>
              </a:rPr>
              <a:t>với </a:t>
            </a:r>
            <a:r>
              <a:rPr sz="1400" spc="-30" dirty="0">
                <a:latin typeface="Arial"/>
                <a:cs typeface="Arial"/>
              </a:rPr>
              <a:t>chủ </a:t>
            </a:r>
            <a:r>
              <a:rPr sz="1400" spc="-35" dirty="0">
                <a:latin typeface="Arial"/>
                <a:cs typeface="Arial"/>
              </a:rPr>
              <a:t>hợp </a:t>
            </a:r>
            <a:r>
              <a:rPr sz="1400" spc="-5" dirty="0">
                <a:latin typeface="Arial"/>
                <a:cs typeface="Arial"/>
              </a:rPr>
              <a:t>đồng) </a:t>
            </a:r>
            <a:r>
              <a:rPr sz="1400" spc="-45" dirty="0">
                <a:latin typeface="Arial"/>
                <a:cs typeface="Arial"/>
              </a:rPr>
              <a:t>kỹ </a:t>
            </a:r>
            <a:r>
              <a:rPr sz="1400" dirty="0">
                <a:latin typeface="Arial"/>
                <a:cs typeface="Arial"/>
              </a:rPr>
              <a:t>thuật </a:t>
            </a:r>
            <a:r>
              <a:rPr sz="1400" spc="-10" dirty="0">
                <a:latin typeface="Arial"/>
                <a:cs typeface="Arial"/>
              </a:rPr>
              <a:t>gặp </a:t>
            </a:r>
            <a:r>
              <a:rPr sz="1400" spc="-40" dirty="0">
                <a:latin typeface="Arial"/>
                <a:cs typeface="Arial"/>
              </a:rPr>
              <a:t>trực </a:t>
            </a:r>
            <a:r>
              <a:rPr sz="1400" spc="5" dirty="0">
                <a:latin typeface="Arial"/>
                <a:cs typeface="Arial"/>
              </a:rPr>
              <a:t>tiếp </a:t>
            </a:r>
            <a:r>
              <a:rPr sz="1400" spc="15" dirty="0">
                <a:latin typeface="Arial"/>
                <a:cs typeface="Arial"/>
              </a:rPr>
              <a:t>trong </a:t>
            </a:r>
            <a:r>
              <a:rPr sz="1400" spc="-25" dirty="0">
                <a:latin typeface="Arial"/>
                <a:cs typeface="Arial"/>
              </a:rPr>
              <a:t>quá </a:t>
            </a:r>
            <a:r>
              <a:rPr sz="1400" spc="-10" dirty="0">
                <a:latin typeface="Arial"/>
                <a:cs typeface="Arial"/>
              </a:rPr>
              <a:t>trình </a:t>
            </a:r>
            <a:r>
              <a:rPr sz="1400" spc="15" dirty="0">
                <a:latin typeface="Arial"/>
                <a:cs typeface="Arial"/>
              </a:rPr>
              <a:t>thi</a:t>
            </a:r>
            <a:r>
              <a:rPr sz="1400" spc="195" dirty="0">
                <a:latin typeface="Arial"/>
                <a:cs typeface="Arial"/>
              </a:rPr>
              <a:t> </a:t>
            </a:r>
            <a:r>
              <a:rPr sz="1400" spc="-25" dirty="0">
                <a:latin typeface="Arial"/>
                <a:cs typeface="Arial"/>
              </a:rPr>
              <a:t>công.</a:t>
            </a:r>
            <a:endParaRPr sz="1400">
              <a:latin typeface="Arial"/>
              <a:cs typeface="Arial"/>
            </a:endParaRPr>
          </a:p>
          <a:p>
            <a:pPr marL="558800" indent="-287020">
              <a:lnSpc>
                <a:spcPct val="100000"/>
              </a:lnSpc>
              <a:buChar char="•"/>
              <a:tabLst>
                <a:tab pos="558800" algn="l"/>
                <a:tab pos="559435" algn="l"/>
              </a:tabLst>
            </a:pPr>
            <a:r>
              <a:rPr sz="1400" spc="30" dirty="0">
                <a:latin typeface="Arial"/>
                <a:cs typeface="Arial"/>
              </a:rPr>
              <a:t>Mô </a:t>
            </a:r>
            <a:r>
              <a:rPr sz="1400" spc="-30" dirty="0">
                <a:latin typeface="Arial"/>
                <a:cs typeface="Arial"/>
              </a:rPr>
              <a:t>hình </a:t>
            </a:r>
            <a:r>
              <a:rPr sz="1400" spc="-35" dirty="0">
                <a:latin typeface="Arial"/>
                <a:cs typeface="Arial"/>
              </a:rPr>
              <a:t>nhà </a:t>
            </a:r>
            <a:r>
              <a:rPr sz="1400" spc="-45" dirty="0">
                <a:latin typeface="Arial"/>
                <a:cs typeface="Arial"/>
              </a:rPr>
              <a:t>khách</a:t>
            </a:r>
            <a:r>
              <a:rPr sz="1400" spc="40" dirty="0">
                <a:latin typeface="Arial"/>
                <a:cs typeface="Arial"/>
              </a:rPr>
              <a:t> </a:t>
            </a:r>
            <a:r>
              <a:rPr sz="1400" spc="-35" dirty="0">
                <a:latin typeface="Arial"/>
                <a:cs typeface="Arial"/>
              </a:rPr>
              <a:t>hàng.</a:t>
            </a:r>
            <a:endParaRPr sz="1400">
              <a:latin typeface="Arial"/>
              <a:cs typeface="Arial"/>
            </a:endParaRPr>
          </a:p>
          <a:p>
            <a:pPr marL="558800" indent="-287020">
              <a:lnSpc>
                <a:spcPct val="100000"/>
              </a:lnSpc>
              <a:buChar char="•"/>
              <a:tabLst>
                <a:tab pos="558800" algn="l"/>
                <a:tab pos="559435" algn="l"/>
              </a:tabLst>
            </a:pPr>
            <a:r>
              <a:rPr sz="1400" spc="-95" dirty="0">
                <a:latin typeface="Arial"/>
                <a:cs typeface="Arial"/>
              </a:rPr>
              <a:t>Các </a:t>
            </a:r>
            <a:r>
              <a:rPr sz="1400" spc="15" dirty="0">
                <a:latin typeface="Arial"/>
                <a:cs typeface="Arial"/>
              </a:rPr>
              <a:t>thông </a:t>
            </a:r>
            <a:r>
              <a:rPr sz="1400" spc="10" dirty="0">
                <a:latin typeface="Arial"/>
                <a:cs typeface="Arial"/>
              </a:rPr>
              <a:t>tin </a:t>
            </a:r>
            <a:r>
              <a:rPr sz="1400" spc="-45" dirty="0">
                <a:latin typeface="Arial"/>
                <a:cs typeface="Arial"/>
              </a:rPr>
              <a:t>tư vấn</a:t>
            </a:r>
            <a:r>
              <a:rPr sz="1400" spc="75" dirty="0">
                <a:latin typeface="Arial"/>
                <a:cs typeface="Arial"/>
              </a:rPr>
              <a:t> </a:t>
            </a:r>
            <a:r>
              <a:rPr sz="1400" spc="-60" dirty="0">
                <a:latin typeface="Arial"/>
                <a:cs typeface="Arial"/>
              </a:rPr>
              <a:t>khác.</a:t>
            </a:r>
            <a:endParaRPr sz="1400">
              <a:latin typeface="Arial"/>
              <a:cs typeface="Arial"/>
            </a:endParaRPr>
          </a:p>
          <a:p>
            <a:pPr marL="558800" indent="-287020">
              <a:lnSpc>
                <a:spcPct val="100000"/>
              </a:lnSpc>
              <a:buChar char="•"/>
              <a:tabLst>
                <a:tab pos="558800" algn="l"/>
                <a:tab pos="559435" algn="l"/>
              </a:tabLst>
            </a:pPr>
            <a:r>
              <a:rPr sz="1400" spc="-65" dirty="0">
                <a:latin typeface="Arial"/>
                <a:cs typeface="Arial"/>
              </a:rPr>
              <a:t>Phản </a:t>
            </a:r>
            <a:r>
              <a:rPr sz="1400" spc="-20" dirty="0">
                <a:latin typeface="Arial"/>
                <a:cs typeface="Arial"/>
              </a:rPr>
              <a:t>hồi, </a:t>
            </a:r>
            <a:r>
              <a:rPr sz="1400" spc="20" dirty="0">
                <a:latin typeface="Arial"/>
                <a:cs typeface="Arial"/>
              </a:rPr>
              <a:t>góp </a:t>
            </a:r>
            <a:r>
              <a:rPr sz="1400" spc="-100" dirty="0">
                <a:latin typeface="Arial"/>
                <a:cs typeface="Arial"/>
              </a:rPr>
              <a:t>ý, </a:t>
            </a:r>
            <a:r>
              <a:rPr sz="1400" spc="-35" dirty="0">
                <a:latin typeface="Arial"/>
                <a:cs typeface="Arial"/>
              </a:rPr>
              <a:t>hoặc </a:t>
            </a:r>
            <a:r>
              <a:rPr sz="1400" spc="-40" dirty="0">
                <a:latin typeface="Arial"/>
                <a:cs typeface="Arial"/>
              </a:rPr>
              <a:t>yêu </a:t>
            </a:r>
            <a:r>
              <a:rPr sz="1400" spc="-50" dirty="0">
                <a:latin typeface="Arial"/>
                <a:cs typeface="Arial"/>
              </a:rPr>
              <a:t>cầu khác</a:t>
            </a:r>
            <a:r>
              <a:rPr sz="1400" spc="55" dirty="0">
                <a:latin typeface="Arial"/>
                <a:cs typeface="Arial"/>
              </a:rPr>
              <a:t> </a:t>
            </a:r>
            <a:r>
              <a:rPr sz="1400" spc="-55" dirty="0">
                <a:latin typeface="Arial"/>
                <a:cs typeface="Arial"/>
              </a:rPr>
              <a:t>của </a:t>
            </a:r>
            <a:r>
              <a:rPr sz="1400" spc="-45" dirty="0">
                <a:latin typeface="Arial"/>
                <a:cs typeface="Arial"/>
              </a:rPr>
              <a:t>khách </a:t>
            </a:r>
            <a:r>
              <a:rPr sz="1400" spc="-20" dirty="0">
                <a:latin typeface="Arial"/>
                <a:cs typeface="Arial"/>
              </a:rPr>
              <a:t>hàng </a:t>
            </a:r>
            <a:r>
              <a:rPr sz="1400" spc="-35" dirty="0">
                <a:latin typeface="Arial"/>
                <a:cs typeface="Arial"/>
              </a:rPr>
              <a:t>(nếu </a:t>
            </a:r>
            <a:r>
              <a:rPr sz="1400" spc="-45" dirty="0">
                <a:latin typeface="Arial"/>
                <a:cs typeface="Arial"/>
              </a:rPr>
              <a:t>có).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7840" y="308609"/>
            <a:ext cx="420878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25" dirty="0">
                <a:solidFill>
                  <a:srgbClr val="212A35"/>
                </a:solidFill>
              </a:rPr>
              <a:t>SWAP </a:t>
            </a:r>
            <a:r>
              <a:rPr sz="3200" spc="140" dirty="0">
                <a:solidFill>
                  <a:srgbClr val="212A35"/>
                </a:solidFill>
              </a:rPr>
              <a:t>WIFI </a:t>
            </a:r>
            <a:r>
              <a:rPr sz="3200" spc="135" dirty="0">
                <a:solidFill>
                  <a:srgbClr val="212A35"/>
                </a:solidFill>
              </a:rPr>
              <a:t>6 </a:t>
            </a:r>
            <a:r>
              <a:rPr sz="3200" b="0" spc="-110" dirty="0">
                <a:solidFill>
                  <a:srgbClr val="212A35"/>
                </a:solidFill>
                <a:latin typeface="Arial"/>
                <a:cs typeface="Arial"/>
              </a:rPr>
              <a:t>| </a:t>
            </a:r>
            <a:r>
              <a:rPr sz="3200" b="0" spc="-220" dirty="0">
                <a:solidFill>
                  <a:srgbClr val="212A35"/>
                </a:solidFill>
                <a:latin typeface="Arial"/>
                <a:cs typeface="Arial"/>
              </a:rPr>
              <a:t>Bước</a:t>
            </a:r>
            <a:r>
              <a:rPr sz="3200" b="0" spc="-310" dirty="0">
                <a:solidFill>
                  <a:srgbClr val="212A35"/>
                </a:solidFill>
                <a:latin typeface="Arial"/>
                <a:cs typeface="Arial"/>
              </a:rPr>
              <a:t> </a:t>
            </a:r>
            <a:r>
              <a:rPr sz="3200" b="0" spc="-55" dirty="0">
                <a:solidFill>
                  <a:srgbClr val="212A35"/>
                </a:solidFill>
                <a:latin typeface="Arial"/>
                <a:cs typeface="Arial"/>
              </a:rPr>
              <a:t>4</a:t>
            </a:r>
            <a:endParaRPr sz="32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96429" y="1943100"/>
            <a:ext cx="4898148" cy="26746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6094603" y="1735264"/>
            <a:ext cx="2400300" cy="2898775"/>
          </a:xfrm>
          <a:prstGeom prst="rect">
            <a:avLst/>
          </a:prstGeom>
        </p:spPr>
        <p:txBody>
          <a:bodyPr vert="horz" wrap="square" lIns="0" tIns="1238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75"/>
              </a:spcBef>
            </a:pPr>
            <a:r>
              <a:rPr sz="1800" spc="-60" dirty="0">
                <a:solidFill>
                  <a:srgbClr val="212A35"/>
                </a:solidFill>
                <a:latin typeface="Arial"/>
                <a:cs typeface="Arial"/>
              </a:rPr>
              <a:t>Kiểm </a:t>
            </a:r>
            <a:r>
              <a:rPr sz="1800" dirty="0">
                <a:solidFill>
                  <a:srgbClr val="212A35"/>
                </a:solidFill>
                <a:latin typeface="Arial"/>
                <a:cs typeface="Arial"/>
              </a:rPr>
              <a:t>tra </a:t>
            </a:r>
            <a:r>
              <a:rPr sz="1800" spc="-15" dirty="0">
                <a:solidFill>
                  <a:srgbClr val="212A35"/>
                </a:solidFill>
                <a:latin typeface="Arial"/>
                <a:cs typeface="Arial"/>
              </a:rPr>
              <a:t>dịch </a:t>
            </a:r>
            <a:r>
              <a:rPr sz="1800" spc="-35" dirty="0">
                <a:solidFill>
                  <a:srgbClr val="212A35"/>
                </a:solidFill>
                <a:latin typeface="Arial"/>
                <a:cs typeface="Arial"/>
              </a:rPr>
              <a:t>vụ</a:t>
            </a:r>
            <a:r>
              <a:rPr sz="1800" spc="-90" dirty="0">
                <a:solidFill>
                  <a:srgbClr val="212A35"/>
                </a:solidFill>
                <a:latin typeface="Arial"/>
                <a:cs typeface="Arial"/>
              </a:rPr>
              <a:t> </a:t>
            </a:r>
            <a:r>
              <a:rPr sz="1800" spc="-55" dirty="0">
                <a:solidFill>
                  <a:srgbClr val="212A35"/>
                </a:solidFill>
                <a:latin typeface="Arial"/>
                <a:cs typeface="Arial"/>
              </a:rPr>
              <a:t>khác</a:t>
            </a:r>
            <a:endParaRPr sz="1800">
              <a:latin typeface="Arial"/>
              <a:cs typeface="Arial"/>
            </a:endParaRPr>
          </a:p>
          <a:p>
            <a:pPr marL="12700" marR="315595">
              <a:lnSpc>
                <a:spcPts val="2160"/>
              </a:lnSpc>
              <a:spcBef>
                <a:spcPts val="55"/>
              </a:spcBef>
            </a:pPr>
            <a:r>
              <a:rPr sz="1200" spc="-90" dirty="0">
                <a:solidFill>
                  <a:srgbClr val="212A35"/>
                </a:solidFill>
                <a:latin typeface="Arial"/>
                <a:cs typeface="Arial"/>
              </a:rPr>
              <a:t>Sau </a:t>
            </a:r>
            <a:r>
              <a:rPr sz="1200" spc="-20" dirty="0">
                <a:solidFill>
                  <a:srgbClr val="212A35"/>
                </a:solidFill>
                <a:latin typeface="Arial"/>
                <a:cs typeface="Arial"/>
              </a:rPr>
              <a:t>khi </a:t>
            </a:r>
            <a:r>
              <a:rPr sz="1200" spc="-5" dirty="0">
                <a:solidFill>
                  <a:srgbClr val="212A35"/>
                </a:solidFill>
                <a:latin typeface="Arial"/>
                <a:cs typeface="Arial"/>
              </a:rPr>
              <a:t>modem </a:t>
            </a:r>
            <a:r>
              <a:rPr sz="1200" spc="-25" dirty="0">
                <a:solidFill>
                  <a:srgbClr val="212A35"/>
                </a:solidFill>
                <a:latin typeface="Arial"/>
                <a:cs typeface="Arial"/>
              </a:rPr>
              <a:t>online, kiểm </a:t>
            </a:r>
            <a:r>
              <a:rPr sz="1200" spc="-5" dirty="0">
                <a:solidFill>
                  <a:srgbClr val="212A35"/>
                </a:solidFill>
                <a:latin typeface="Arial"/>
                <a:cs typeface="Arial"/>
              </a:rPr>
              <a:t>tra  </a:t>
            </a:r>
            <a:r>
              <a:rPr sz="1200" spc="-25" dirty="0">
                <a:solidFill>
                  <a:srgbClr val="212A35"/>
                </a:solidFill>
                <a:latin typeface="Arial"/>
                <a:cs typeface="Arial"/>
              </a:rPr>
              <a:t>chất </a:t>
            </a:r>
            <a:r>
              <a:rPr sz="1200" spc="-45" dirty="0">
                <a:solidFill>
                  <a:srgbClr val="212A35"/>
                </a:solidFill>
                <a:latin typeface="Arial"/>
                <a:cs typeface="Arial"/>
              </a:rPr>
              <a:t>lượng </a:t>
            </a:r>
            <a:r>
              <a:rPr sz="1200" spc="40" dirty="0">
                <a:solidFill>
                  <a:srgbClr val="212A35"/>
                </a:solidFill>
                <a:latin typeface="Arial"/>
                <a:cs typeface="Arial"/>
              </a:rPr>
              <a:t>&amp; </a:t>
            </a:r>
            <a:r>
              <a:rPr sz="1200" spc="-10" dirty="0">
                <a:solidFill>
                  <a:srgbClr val="212A35"/>
                </a:solidFill>
                <a:latin typeface="Arial"/>
                <a:cs typeface="Arial"/>
              </a:rPr>
              <a:t>tình </a:t>
            </a:r>
            <a:r>
              <a:rPr sz="1200" dirty="0">
                <a:solidFill>
                  <a:srgbClr val="212A35"/>
                </a:solidFill>
                <a:latin typeface="Arial"/>
                <a:cs typeface="Arial"/>
              </a:rPr>
              <a:t>trạng</a:t>
            </a:r>
            <a:r>
              <a:rPr sz="1200" spc="-40" dirty="0">
                <a:solidFill>
                  <a:srgbClr val="212A35"/>
                </a:solidFill>
                <a:latin typeface="Arial"/>
                <a:cs typeface="Arial"/>
              </a:rPr>
              <a:t> </a:t>
            </a:r>
            <a:r>
              <a:rPr sz="1200" spc="-5" dirty="0">
                <a:solidFill>
                  <a:srgbClr val="212A35"/>
                </a:solidFill>
                <a:latin typeface="Arial"/>
                <a:cs typeface="Arial"/>
              </a:rPr>
              <a:t>hoạt</a:t>
            </a:r>
            <a:endParaRPr sz="1200">
              <a:latin typeface="Arial"/>
              <a:cs typeface="Arial"/>
            </a:endParaRPr>
          </a:p>
          <a:p>
            <a:pPr marL="12700" marR="427355">
              <a:lnSpc>
                <a:spcPts val="2160"/>
              </a:lnSpc>
            </a:pPr>
            <a:r>
              <a:rPr sz="1200" spc="5" dirty="0">
                <a:solidFill>
                  <a:srgbClr val="212A35"/>
                </a:solidFill>
                <a:latin typeface="Arial"/>
                <a:cs typeface="Arial"/>
              </a:rPr>
              <a:t>động </a:t>
            </a:r>
            <a:r>
              <a:rPr sz="1200" spc="-45" dirty="0">
                <a:solidFill>
                  <a:srgbClr val="212A35"/>
                </a:solidFill>
                <a:latin typeface="Arial"/>
                <a:cs typeface="Arial"/>
              </a:rPr>
              <a:t>của </a:t>
            </a:r>
            <a:r>
              <a:rPr sz="1200" spc="-65" dirty="0">
                <a:solidFill>
                  <a:srgbClr val="212A35"/>
                </a:solidFill>
                <a:latin typeface="Arial"/>
                <a:cs typeface="Arial"/>
              </a:rPr>
              <a:t>các </a:t>
            </a:r>
            <a:r>
              <a:rPr sz="1200" spc="-15" dirty="0">
                <a:solidFill>
                  <a:srgbClr val="212A35"/>
                </a:solidFill>
                <a:latin typeface="Arial"/>
                <a:cs typeface="Arial"/>
              </a:rPr>
              <a:t>dịch </a:t>
            </a:r>
            <a:r>
              <a:rPr sz="1200" spc="-25" dirty="0">
                <a:solidFill>
                  <a:srgbClr val="212A35"/>
                </a:solidFill>
                <a:latin typeface="Arial"/>
                <a:cs typeface="Arial"/>
              </a:rPr>
              <a:t>vụ </a:t>
            </a:r>
            <a:r>
              <a:rPr sz="1200" spc="-55" dirty="0">
                <a:solidFill>
                  <a:srgbClr val="212A35"/>
                </a:solidFill>
                <a:latin typeface="Arial"/>
                <a:cs typeface="Arial"/>
              </a:rPr>
              <a:t>khác:  Camera, </a:t>
            </a:r>
            <a:r>
              <a:rPr sz="1200" spc="-90" dirty="0">
                <a:solidFill>
                  <a:srgbClr val="212A35"/>
                </a:solidFill>
                <a:latin typeface="Arial"/>
                <a:cs typeface="Arial"/>
              </a:rPr>
              <a:t>IOT, </a:t>
            </a:r>
            <a:r>
              <a:rPr sz="1200" spc="-75" dirty="0">
                <a:solidFill>
                  <a:srgbClr val="212A35"/>
                </a:solidFill>
                <a:latin typeface="Arial"/>
                <a:cs typeface="Arial"/>
              </a:rPr>
              <a:t>... </a:t>
            </a:r>
            <a:r>
              <a:rPr sz="1200" spc="-35" dirty="0">
                <a:solidFill>
                  <a:srgbClr val="212A35"/>
                </a:solidFill>
                <a:latin typeface="Arial"/>
                <a:cs typeface="Arial"/>
              </a:rPr>
              <a:t>Đảm </a:t>
            </a:r>
            <a:r>
              <a:rPr sz="1200" spc="-10" dirty="0">
                <a:solidFill>
                  <a:srgbClr val="212A35"/>
                </a:solidFill>
                <a:latin typeface="Arial"/>
                <a:cs typeface="Arial"/>
              </a:rPr>
              <a:t>bảo </a:t>
            </a:r>
            <a:r>
              <a:rPr sz="1200" spc="-5" dirty="0">
                <a:solidFill>
                  <a:srgbClr val="212A35"/>
                </a:solidFill>
                <a:latin typeface="Arial"/>
                <a:cs typeface="Arial"/>
              </a:rPr>
              <a:t>hoạt  </a:t>
            </a:r>
            <a:r>
              <a:rPr sz="1200" spc="5" dirty="0">
                <a:solidFill>
                  <a:srgbClr val="212A35"/>
                </a:solidFill>
                <a:latin typeface="Arial"/>
                <a:cs typeface="Arial"/>
              </a:rPr>
              <a:t>động </a:t>
            </a:r>
            <a:r>
              <a:rPr sz="1200" spc="-20" dirty="0">
                <a:solidFill>
                  <a:srgbClr val="212A35"/>
                </a:solidFill>
                <a:latin typeface="Arial"/>
                <a:cs typeface="Arial"/>
              </a:rPr>
              <a:t>bình </a:t>
            </a:r>
            <a:r>
              <a:rPr sz="1200" spc="-35" dirty="0">
                <a:solidFill>
                  <a:srgbClr val="212A35"/>
                </a:solidFill>
                <a:latin typeface="Arial"/>
                <a:cs typeface="Arial"/>
              </a:rPr>
              <a:t>thường, </a:t>
            </a:r>
            <a:r>
              <a:rPr sz="1200" dirty="0">
                <a:solidFill>
                  <a:srgbClr val="212A35"/>
                </a:solidFill>
                <a:latin typeface="Arial"/>
                <a:cs typeface="Arial"/>
              </a:rPr>
              <a:t>ổn </a:t>
            </a:r>
            <a:r>
              <a:rPr sz="1200" spc="-20" dirty="0">
                <a:solidFill>
                  <a:srgbClr val="212A35"/>
                </a:solidFill>
                <a:latin typeface="Arial"/>
                <a:cs typeface="Arial"/>
              </a:rPr>
              <a:t>định.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0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600" spc="-55" dirty="0">
                <a:solidFill>
                  <a:srgbClr val="212A35"/>
                </a:solidFill>
                <a:latin typeface="Arial"/>
                <a:cs typeface="Arial"/>
              </a:rPr>
              <a:t>Thu </a:t>
            </a:r>
            <a:r>
              <a:rPr sz="1600" spc="15" dirty="0">
                <a:solidFill>
                  <a:srgbClr val="212A35"/>
                </a:solidFill>
                <a:latin typeface="Arial"/>
                <a:cs typeface="Arial"/>
              </a:rPr>
              <a:t>dọn </a:t>
            </a:r>
            <a:r>
              <a:rPr sz="1600" spc="-60" dirty="0">
                <a:solidFill>
                  <a:srgbClr val="212A35"/>
                </a:solidFill>
                <a:latin typeface="Arial"/>
                <a:cs typeface="Arial"/>
              </a:rPr>
              <a:t>vệ </a:t>
            </a:r>
            <a:r>
              <a:rPr sz="1600" spc="-40" dirty="0">
                <a:solidFill>
                  <a:srgbClr val="212A35"/>
                </a:solidFill>
                <a:latin typeface="Arial"/>
                <a:cs typeface="Arial"/>
              </a:rPr>
              <a:t>sinh </a:t>
            </a:r>
            <a:r>
              <a:rPr sz="1600" spc="50" dirty="0">
                <a:solidFill>
                  <a:srgbClr val="212A35"/>
                </a:solidFill>
                <a:latin typeface="Arial"/>
                <a:cs typeface="Arial"/>
              </a:rPr>
              <a:t>&amp; </a:t>
            </a:r>
            <a:r>
              <a:rPr sz="1600" spc="-25" dirty="0">
                <a:solidFill>
                  <a:srgbClr val="212A35"/>
                </a:solidFill>
                <a:latin typeface="Arial"/>
                <a:cs typeface="Arial"/>
              </a:rPr>
              <a:t>dán</a:t>
            </a:r>
            <a:r>
              <a:rPr sz="1600" spc="-40" dirty="0">
                <a:solidFill>
                  <a:srgbClr val="212A35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212A35"/>
                </a:solidFill>
                <a:latin typeface="Arial"/>
                <a:cs typeface="Arial"/>
              </a:rPr>
              <a:t>tem</a:t>
            </a:r>
            <a:endParaRPr sz="1600">
              <a:latin typeface="Arial"/>
              <a:cs typeface="Arial"/>
            </a:endParaRPr>
          </a:p>
          <a:p>
            <a:pPr marL="12700" marR="41910">
              <a:lnSpc>
                <a:spcPct val="150000"/>
              </a:lnSpc>
              <a:spcBef>
                <a:spcPts val="100"/>
              </a:spcBef>
            </a:pPr>
            <a:r>
              <a:rPr sz="1200" spc="-65" dirty="0">
                <a:solidFill>
                  <a:srgbClr val="212A35"/>
                </a:solidFill>
                <a:latin typeface="Arial"/>
                <a:cs typeface="Arial"/>
              </a:rPr>
              <a:t>Vệ </a:t>
            </a:r>
            <a:r>
              <a:rPr sz="1200" spc="-35" dirty="0">
                <a:solidFill>
                  <a:srgbClr val="212A35"/>
                </a:solidFill>
                <a:latin typeface="Arial"/>
                <a:cs typeface="Arial"/>
              </a:rPr>
              <a:t>sinh </a:t>
            </a:r>
            <a:r>
              <a:rPr sz="1200" spc="-65" dirty="0">
                <a:solidFill>
                  <a:srgbClr val="212A35"/>
                </a:solidFill>
                <a:latin typeface="Arial"/>
                <a:cs typeface="Arial"/>
              </a:rPr>
              <a:t>sau </a:t>
            </a:r>
            <a:r>
              <a:rPr sz="1200" spc="10" dirty="0">
                <a:solidFill>
                  <a:srgbClr val="212A35"/>
                </a:solidFill>
                <a:latin typeface="Arial"/>
                <a:cs typeface="Arial"/>
              </a:rPr>
              <a:t>thi </a:t>
            </a:r>
            <a:r>
              <a:rPr sz="1200" spc="-10" dirty="0">
                <a:solidFill>
                  <a:srgbClr val="212A35"/>
                </a:solidFill>
                <a:latin typeface="Arial"/>
                <a:cs typeface="Arial"/>
              </a:rPr>
              <a:t>công </a:t>
            </a:r>
            <a:r>
              <a:rPr sz="1200" spc="40" dirty="0">
                <a:solidFill>
                  <a:srgbClr val="212A35"/>
                </a:solidFill>
                <a:latin typeface="Arial"/>
                <a:cs typeface="Arial"/>
              </a:rPr>
              <a:t>&amp; </a:t>
            </a:r>
            <a:r>
              <a:rPr sz="1200" spc="-25" dirty="0">
                <a:solidFill>
                  <a:srgbClr val="212A35"/>
                </a:solidFill>
                <a:latin typeface="Arial"/>
                <a:cs typeface="Arial"/>
              </a:rPr>
              <a:t>dán </a:t>
            </a:r>
            <a:r>
              <a:rPr sz="1200" spc="-5" dirty="0">
                <a:solidFill>
                  <a:srgbClr val="212A35"/>
                </a:solidFill>
                <a:latin typeface="Arial"/>
                <a:cs typeface="Arial"/>
              </a:rPr>
              <a:t>tem </a:t>
            </a:r>
            <a:r>
              <a:rPr sz="1200" spc="-15" dirty="0">
                <a:solidFill>
                  <a:srgbClr val="212A35"/>
                </a:solidFill>
                <a:latin typeface="Arial"/>
                <a:cs typeface="Arial"/>
              </a:rPr>
              <a:t>báo  </a:t>
            </a:r>
            <a:r>
              <a:rPr sz="1200" dirty="0">
                <a:solidFill>
                  <a:srgbClr val="212A35"/>
                </a:solidFill>
                <a:latin typeface="Arial"/>
                <a:cs typeface="Arial"/>
              </a:rPr>
              <a:t>hỏng theo </a:t>
            </a:r>
            <a:r>
              <a:rPr sz="1200" spc="-15" dirty="0">
                <a:solidFill>
                  <a:srgbClr val="212A35"/>
                </a:solidFill>
                <a:latin typeface="Arial"/>
                <a:cs typeface="Arial"/>
              </a:rPr>
              <a:t>quy </a:t>
            </a:r>
            <a:r>
              <a:rPr sz="1200" spc="-5" dirty="0">
                <a:solidFill>
                  <a:srgbClr val="212A35"/>
                </a:solidFill>
                <a:latin typeface="Arial"/>
                <a:cs typeface="Arial"/>
              </a:rPr>
              <a:t>định </a:t>
            </a:r>
            <a:r>
              <a:rPr sz="1200" spc="-25" dirty="0">
                <a:solidFill>
                  <a:srgbClr val="212A35"/>
                </a:solidFill>
                <a:latin typeface="Arial"/>
                <a:cs typeface="Arial"/>
              </a:rPr>
              <a:t>lên</a:t>
            </a:r>
            <a:r>
              <a:rPr sz="1200" spc="-30" dirty="0">
                <a:solidFill>
                  <a:srgbClr val="212A35"/>
                </a:solidFill>
                <a:latin typeface="Arial"/>
                <a:cs typeface="Arial"/>
              </a:rPr>
              <a:t> </a:t>
            </a:r>
            <a:r>
              <a:rPr sz="1200" spc="-20" dirty="0">
                <a:solidFill>
                  <a:srgbClr val="212A35"/>
                </a:solidFill>
                <a:latin typeface="Arial"/>
                <a:cs typeface="Arial"/>
              </a:rPr>
              <a:t>modem.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41475" y="531621"/>
            <a:ext cx="585851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204" dirty="0">
                <a:solidFill>
                  <a:srgbClr val="0F2F45"/>
                </a:solidFill>
              </a:rPr>
              <a:t>THI </a:t>
            </a:r>
            <a:r>
              <a:rPr spc="-60" dirty="0">
                <a:solidFill>
                  <a:srgbClr val="0F2F45"/>
                </a:solidFill>
              </a:rPr>
              <a:t>CÔNG </a:t>
            </a:r>
            <a:r>
              <a:rPr spc="155" dirty="0">
                <a:solidFill>
                  <a:srgbClr val="0F2F45"/>
                </a:solidFill>
              </a:rPr>
              <a:t>MODEM WIFI</a:t>
            </a:r>
            <a:r>
              <a:rPr spc="-430" dirty="0">
                <a:solidFill>
                  <a:srgbClr val="0F2F45"/>
                </a:solidFill>
              </a:rPr>
              <a:t> </a:t>
            </a:r>
            <a:r>
              <a:rPr spc="150" dirty="0">
                <a:solidFill>
                  <a:srgbClr val="0F2F45"/>
                </a:solidFill>
              </a:rPr>
              <a:t>6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1604772"/>
            <a:ext cx="9144000" cy="2430780"/>
            <a:chOff x="0" y="1604772"/>
            <a:chExt cx="9144000" cy="2430780"/>
          </a:xfrm>
        </p:grpSpPr>
        <p:sp>
          <p:nvSpPr>
            <p:cNvPr id="4" name="object 4"/>
            <p:cNvSpPr/>
            <p:nvPr/>
          </p:nvSpPr>
          <p:spPr>
            <a:xfrm>
              <a:off x="0" y="1604772"/>
              <a:ext cx="9143999" cy="243077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296668" y="1847037"/>
              <a:ext cx="4501896" cy="213359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488692" y="1988820"/>
              <a:ext cx="4131945" cy="1763395"/>
            </a:xfrm>
            <a:custGeom>
              <a:avLst/>
              <a:gdLst/>
              <a:ahLst/>
              <a:cxnLst/>
              <a:rect l="l" t="t" r="r" b="b"/>
              <a:pathLst>
                <a:path w="4131945" h="1763395">
                  <a:moveTo>
                    <a:pt x="4131563" y="0"/>
                  </a:moveTo>
                  <a:lnTo>
                    <a:pt x="0" y="0"/>
                  </a:lnTo>
                  <a:lnTo>
                    <a:pt x="0" y="1763268"/>
                  </a:lnTo>
                  <a:lnTo>
                    <a:pt x="4131563" y="1763268"/>
                  </a:lnTo>
                  <a:lnTo>
                    <a:pt x="413156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2824607" y="2444242"/>
            <a:ext cx="338201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1125" marR="5080" indent="-111760">
              <a:lnSpc>
                <a:spcPct val="100000"/>
              </a:lnSpc>
              <a:spcBef>
                <a:spcPts val="100"/>
              </a:spcBef>
            </a:pPr>
            <a:r>
              <a:rPr sz="1400" i="1" spc="-20" dirty="0">
                <a:solidFill>
                  <a:srgbClr val="13405D"/>
                </a:solidFill>
                <a:latin typeface="Arial"/>
                <a:cs typeface="Arial"/>
              </a:rPr>
              <a:t>Vị </a:t>
            </a:r>
            <a:r>
              <a:rPr sz="1400" i="1" dirty="0">
                <a:solidFill>
                  <a:srgbClr val="13405D"/>
                </a:solidFill>
                <a:latin typeface="Arial"/>
                <a:cs typeface="Arial"/>
              </a:rPr>
              <a:t>trí </a:t>
            </a:r>
            <a:r>
              <a:rPr sz="1400" i="1" spc="-15" dirty="0">
                <a:solidFill>
                  <a:srgbClr val="13405D"/>
                </a:solidFill>
                <a:latin typeface="Arial"/>
                <a:cs typeface="Arial"/>
              </a:rPr>
              <a:t>lắp </a:t>
            </a:r>
            <a:r>
              <a:rPr sz="1400" i="1" spc="-5" dirty="0">
                <a:solidFill>
                  <a:srgbClr val="13405D"/>
                </a:solidFill>
                <a:latin typeface="Arial"/>
                <a:cs typeface="Arial"/>
              </a:rPr>
              <a:t>đặt </a:t>
            </a:r>
            <a:r>
              <a:rPr sz="1400" i="1" spc="10" dirty="0">
                <a:solidFill>
                  <a:srgbClr val="13405D"/>
                </a:solidFill>
                <a:latin typeface="Arial"/>
                <a:cs typeface="Arial"/>
              </a:rPr>
              <a:t>tối </a:t>
            </a:r>
            <a:r>
              <a:rPr sz="1400" i="1" spc="-45" dirty="0">
                <a:solidFill>
                  <a:srgbClr val="13405D"/>
                </a:solidFill>
                <a:latin typeface="Arial"/>
                <a:cs typeface="Arial"/>
              </a:rPr>
              <a:t>ưu </a:t>
            </a:r>
            <a:r>
              <a:rPr sz="1400" i="1" spc="-50" dirty="0">
                <a:solidFill>
                  <a:srgbClr val="13405D"/>
                </a:solidFill>
                <a:latin typeface="Arial"/>
                <a:cs typeface="Arial"/>
              </a:rPr>
              <a:t>cho </a:t>
            </a:r>
            <a:r>
              <a:rPr sz="1400" i="1" spc="-10" dirty="0">
                <a:solidFill>
                  <a:srgbClr val="13405D"/>
                </a:solidFill>
                <a:latin typeface="Arial"/>
                <a:cs typeface="Arial"/>
              </a:rPr>
              <a:t>mạng </a:t>
            </a:r>
            <a:r>
              <a:rPr sz="1400" i="1" dirty="0">
                <a:solidFill>
                  <a:srgbClr val="13405D"/>
                </a:solidFill>
                <a:latin typeface="Arial"/>
                <a:cs typeface="Arial"/>
              </a:rPr>
              <a:t>wifi </a:t>
            </a:r>
            <a:r>
              <a:rPr sz="1400" i="1" spc="114" dirty="0">
                <a:solidFill>
                  <a:srgbClr val="13405D"/>
                </a:solidFill>
                <a:latin typeface="Arial"/>
                <a:cs typeface="Arial"/>
              </a:rPr>
              <a:t>&amp; </a:t>
            </a:r>
            <a:r>
              <a:rPr sz="1400" i="1" spc="-10" dirty="0">
                <a:solidFill>
                  <a:srgbClr val="13405D"/>
                </a:solidFill>
                <a:latin typeface="Arial"/>
                <a:cs typeface="Arial"/>
              </a:rPr>
              <a:t>nhu</a:t>
            </a:r>
            <a:r>
              <a:rPr sz="1400" i="1" spc="-254" dirty="0">
                <a:solidFill>
                  <a:srgbClr val="13405D"/>
                </a:solidFill>
                <a:latin typeface="Arial"/>
                <a:cs typeface="Arial"/>
              </a:rPr>
              <a:t> </a:t>
            </a:r>
            <a:r>
              <a:rPr sz="1400" i="1" spc="-50" dirty="0">
                <a:solidFill>
                  <a:srgbClr val="13405D"/>
                </a:solidFill>
                <a:latin typeface="Arial"/>
                <a:cs typeface="Arial"/>
              </a:rPr>
              <a:t>cầu  </a:t>
            </a:r>
            <a:r>
              <a:rPr sz="1400" i="1" spc="-110" dirty="0">
                <a:solidFill>
                  <a:srgbClr val="13405D"/>
                </a:solidFill>
                <a:latin typeface="Arial"/>
                <a:cs typeface="Arial"/>
              </a:rPr>
              <a:t>sử </a:t>
            </a:r>
            <a:r>
              <a:rPr sz="1400" i="1" spc="-15" dirty="0">
                <a:solidFill>
                  <a:srgbClr val="13405D"/>
                </a:solidFill>
                <a:latin typeface="Arial"/>
                <a:cs typeface="Arial"/>
              </a:rPr>
              <a:t>dụng </a:t>
            </a:r>
            <a:r>
              <a:rPr sz="1400" i="1" spc="-45" dirty="0">
                <a:solidFill>
                  <a:srgbClr val="13405D"/>
                </a:solidFill>
                <a:latin typeface="Arial"/>
                <a:cs typeface="Arial"/>
              </a:rPr>
              <a:t>của </a:t>
            </a:r>
            <a:r>
              <a:rPr sz="1400" i="1" spc="-40" dirty="0">
                <a:solidFill>
                  <a:srgbClr val="13405D"/>
                </a:solidFill>
                <a:latin typeface="Arial"/>
                <a:cs typeface="Arial"/>
              </a:rPr>
              <a:t>khách </a:t>
            </a:r>
            <a:r>
              <a:rPr sz="1400" i="1" spc="-30" dirty="0">
                <a:solidFill>
                  <a:srgbClr val="13405D"/>
                </a:solidFill>
                <a:latin typeface="Arial"/>
                <a:cs typeface="Arial"/>
              </a:rPr>
              <a:t>hàng. </a:t>
            </a:r>
            <a:r>
              <a:rPr sz="1400" i="1" spc="-35" dirty="0">
                <a:solidFill>
                  <a:srgbClr val="13405D"/>
                </a:solidFill>
                <a:latin typeface="Arial"/>
                <a:cs typeface="Arial"/>
              </a:rPr>
              <a:t>Thi </a:t>
            </a:r>
            <a:r>
              <a:rPr sz="1400" i="1" spc="-45" dirty="0">
                <a:solidFill>
                  <a:srgbClr val="13405D"/>
                </a:solidFill>
                <a:latin typeface="Arial"/>
                <a:cs typeface="Arial"/>
              </a:rPr>
              <a:t>công </a:t>
            </a:r>
            <a:r>
              <a:rPr sz="1400" i="1" spc="-5" dirty="0">
                <a:solidFill>
                  <a:srgbClr val="13405D"/>
                </a:solidFill>
                <a:latin typeface="Arial"/>
                <a:cs typeface="Arial"/>
              </a:rPr>
              <a:t>thiết</a:t>
            </a:r>
            <a:r>
              <a:rPr sz="1400" i="1" spc="30" dirty="0">
                <a:solidFill>
                  <a:srgbClr val="13405D"/>
                </a:solidFill>
                <a:latin typeface="Arial"/>
                <a:cs typeface="Arial"/>
              </a:rPr>
              <a:t> </a:t>
            </a:r>
            <a:r>
              <a:rPr sz="1400" i="1" spc="-5" dirty="0">
                <a:solidFill>
                  <a:srgbClr val="13405D"/>
                </a:solidFill>
                <a:latin typeface="Arial"/>
                <a:cs typeface="Arial"/>
              </a:rPr>
              <a:t>bị</a:t>
            </a:r>
            <a:endParaRPr sz="1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617340" y="2870962"/>
            <a:ext cx="2683510" cy="7099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ts val="1370"/>
              </a:lnSpc>
              <a:spcBef>
                <a:spcPts val="100"/>
              </a:spcBef>
            </a:pPr>
            <a:r>
              <a:rPr sz="1400" i="1" spc="-15" dirty="0">
                <a:solidFill>
                  <a:srgbClr val="13405D"/>
                </a:solidFill>
                <a:latin typeface="Arial"/>
                <a:cs typeface="Arial"/>
              </a:rPr>
              <a:t>đảm </a:t>
            </a:r>
            <a:r>
              <a:rPr sz="1400" i="1" spc="-35" dirty="0">
                <a:solidFill>
                  <a:srgbClr val="13405D"/>
                </a:solidFill>
                <a:latin typeface="Arial"/>
                <a:cs typeface="Arial"/>
              </a:rPr>
              <a:t>bảo </a:t>
            </a:r>
            <a:r>
              <a:rPr sz="1400" i="1" spc="-10" dirty="0">
                <a:solidFill>
                  <a:srgbClr val="13405D"/>
                </a:solidFill>
                <a:latin typeface="Arial"/>
                <a:cs typeface="Arial"/>
              </a:rPr>
              <a:t>tính </a:t>
            </a:r>
            <a:r>
              <a:rPr sz="1400" i="1" spc="10" dirty="0">
                <a:solidFill>
                  <a:srgbClr val="13405D"/>
                </a:solidFill>
                <a:latin typeface="Arial"/>
                <a:cs typeface="Arial"/>
              </a:rPr>
              <a:t>thẩm</a:t>
            </a:r>
            <a:r>
              <a:rPr sz="1400" i="1" spc="-40" dirty="0">
                <a:solidFill>
                  <a:srgbClr val="13405D"/>
                </a:solidFill>
                <a:latin typeface="Arial"/>
                <a:cs typeface="Arial"/>
              </a:rPr>
              <a:t> </a:t>
            </a:r>
            <a:r>
              <a:rPr sz="1400" i="1" spc="-30" dirty="0">
                <a:solidFill>
                  <a:srgbClr val="13405D"/>
                </a:solidFill>
                <a:latin typeface="Arial"/>
                <a:cs typeface="Arial"/>
              </a:rPr>
              <a:t>mỹ.</a:t>
            </a:r>
            <a:endParaRPr sz="1400">
              <a:latin typeface="Arial"/>
              <a:cs typeface="Arial"/>
            </a:endParaRPr>
          </a:p>
          <a:p>
            <a:pPr marR="5080" algn="r">
              <a:lnSpc>
                <a:spcPts val="4010"/>
              </a:lnSpc>
            </a:pPr>
            <a:r>
              <a:rPr sz="3600" spc="-360" dirty="0">
                <a:solidFill>
                  <a:srgbClr val="13405D"/>
                </a:solidFill>
                <a:latin typeface="Verdana"/>
                <a:cs typeface="Verdana"/>
              </a:rPr>
              <a:t>”</a:t>
            </a:r>
            <a:endParaRPr sz="3600">
              <a:latin typeface="Verdana"/>
              <a:cs typeface="Verdan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584957" y="2242820"/>
            <a:ext cx="1778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3600" spc="-360" dirty="0">
                <a:solidFill>
                  <a:srgbClr val="13405D"/>
                </a:solidFill>
                <a:latin typeface="Verdana"/>
                <a:cs typeface="Verdana"/>
              </a:rPr>
              <a:t>“</a:t>
            </a:r>
            <a:endParaRPr sz="3600">
              <a:latin typeface="Verdana"/>
              <a:cs typeface="Verdan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911476" y="4260596"/>
            <a:ext cx="531241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40080" marR="5080" indent="-628015">
              <a:lnSpc>
                <a:spcPct val="100000"/>
              </a:lnSpc>
              <a:spcBef>
                <a:spcPts val="100"/>
              </a:spcBef>
            </a:pPr>
            <a:r>
              <a:rPr sz="1400" spc="-110" dirty="0">
                <a:solidFill>
                  <a:srgbClr val="FF0000"/>
                </a:solidFill>
                <a:latin typeface="Arial"/>
                <a:cs typeface="Arial"/>
              </a:rPr>
              <a:t>Lưu </a:t>
            </a:r>
            <a:r>
              <a:rPr sz="1400" spc="-70" dirty="0">
                <a:solidFill>
                  <a:srgbClr val="FF0000"/>
                </a:solidFill>
                <a:latin typeface="Arial"/>
                <a:cs typeface="Arial"/>
              </a:rPr>
              <a:t>ý: </a:t>
            </a:r>
            <a:r>
              <a:rPr sz="1400" spc="-35" dirty="0">
                <a:solidFill>
                  <a:srgbClr val="FF0000"/>
                </a:solidFill>
                <a:latin typeface="Arial"/>
                <a:cs typeface="Arial"/>
              </a:rPr>
              <a:t>Nếu </a:t>
            </a:r>
            <a:r>
              <a:rPr sz="1400" spc="-40" dirty="0">
                <a:solidFill>
                  <a:srgbClr val="FF0000"/>
                </a:solidFill>
                <a:latin typeface="Arial"/>
                <a:cs typeface="Arial"/>
              </a:rPr>
              <a:t>vị </a:t>
            </a:r>
            <a:r>
              <a:rPr sz="1400" spc="-20" dirty="0">
                <a:solidFill>
                  <a:srgbClr val="FF0000"/>
                </a:solidFill>
                <a:latin typeface="Arial"/>
                <a:cs typeface="Arial"/>
              </a:rPr>
              <a:t>trí </a:t>
            </a:r>
            <a:r>
              <a:rPr sz="1400" spc="-30" dirty="0">
                <a:solidFill>
                  <a:srgbClr val="FF0000"/>
                </a:solidFill>
                <a:latin typeface="Arial"/>
                <a:cs typeface="Arial"/>
              </a:rPr>
              <a:t>lắp </a:t>
            </a:r>
            <a:r>
              <a:rPr sz="1400" spc="-15" dirty="0">
                <a:solidFill>
                  <a:srgbClr val="FF0000"/>
                </a:solidFill>
                <a:latin typeface="Arial"/>
                <a:cs typeface="Arial"/>
              </a:rPr>
              <a:t>đặt </a:t>
            </a:r>
            <a:r>
              <a:rPr sz="1400" spc="-85" dirty="0">
                <a:solidFill>
                  <a:srgbClr val="FF0000"/>
                </a:solidFill>
                <a:latin typeface="Arial"/>
                <a:cs typeface="Arial"/>
              </a:rPr>
              <a:t>chưa </a:t>
            </a:r>
            <a:r>
              <a:rPr sz="1400" spc="10" dirty="0">
                <a:solidFill>
                  <a:srgbClr val="FF0000"/>
                </a:solidFill>
                <a:latin typeface="Arial"/>
                <a:cs typeface="Arial"/>
              </a:rPr>
              <a:t>tối </a:t>
            </a:r>
            <a:r>
              <a:rPr sz="1400" spc="-95" dirty="0">
                <a:solidFill>
                  <a:srgbClr val="FF0000"/>
                </a:solidFill>
                <a:latin typeface="Arial"/>
                <a:cs typeface="Arial"/>
              </a:rPr>
              <a:t>ưu </a:t>
            </a:r>
            <a:r>
              <a:rPr sz="1400" spc="-45" dirty="0">
                <a:solidFill>
                  <a:srgbClr val="FF0000"/>
                </a:solidFill>
                <a:latin typeface="Arial"/>
                <a:cs typeface="Arial"/>
              </a:rPr>
              <a:t>hoặc </a:t>
            </a:r>
            <a:r>
              <a:rPr sz="1400" spc="-20" dirty="0">
                <a:solidFill>
                  <a:srgbClr val="FF0000"/>
                </a:solidFill>
                <a:latin typeface="Arial"/>
                <a:cs typeface="Arial"/>
              </a:rPr>
              <a:t>không thẩm </a:t>
            </a:r>
            <a:r>
              <a:rPr sz="1400" spc="-50" dirty="0">
                <a:solidFill>
                  <a:srgbClr val="FF0000"/>
                </a:solidFill>
                <a:latin typeface="Arial"/>
                <a:cs typeface="Arial"/>
              </a:rPr>
              <a:t>mỹ, </a:t>
            </a:r>
            <a:r>
              <a:rPr sz="1400" spc="-70" dirty="0">
                <a:solidFill>
                  <a:srgbClr val="FF0000"/>
                </a:solidFill>
                <a:latin typeface="Arial"/>
                <a:cs typeface="Arial"/>
              </a:rPr>
              <a:t>tư </a:t>
            </a:r>
            <a:r>
              <a:rPr sz="1400" spc="-55" dirty="0">
                <a:solidFill>
                  <a:srgbClr val="FF0000"/>
                </a:solidFill>
                <a:latin typeface="Arial"/>
                <a:cs typeface="Arial"/>
              </a:rPr>
              <a:t>vấn </a:t>
            </a:r>
            <a:r>
              <a:rPr sz="1400" spc="-60" dirty="0">
                <a:solidFill>
                  <a:srgbClr val="FF0000"/>
                </a:solidFill>
                <a:latin typeface="Arial"/>
                <a:cs typeface="Arial"/>
              </a:rPr>
              <a:t>khách  </a:t>
            </a:r>
            <a:r>
              <a:rPr sz="1400" spc="-40" dirty="0">
                <a:solidFill>
                  <a:srgbClr val="FF0000"/>
                </a:solidFill>
                <a:latin typeface="Arial"/>
                <a:cs typeface="Arial"/>
              </a:rPr>
              <a:t>hàng, </a:t>
            </a:r>
            <a:r>
              <a:rPr sz="1400" spc="-25" dirty="0">
                <a:solidFill>
                  <a:srgbClr val="FF0000"/>
                </a:solidFill>
                <a:latin typeface="Arial"/>
                <a:cs typeface="Arial"/>
              </a:rPr>
              <a:t>cung </a:t>
            </a:r>
            <a:r>
              <a:rPr sz="1400" spc="-45" dirty="0">
                <a:solidFill>
                  <a:srgbClr val="FF0000"/>
                </a:solidFill>
                <a:latin typeface="Arial"/>
                <a:cs typeface="Arial"/>
              </a:rPr>
              <a:t>cấp </a:t>
            </a:r>
            <a:r>
              <a:rPr sz="1400" spc="-30" dirty="0">
                <a:solidFill>
                  <a:srgbClr val="FF0000"/>
                </a:solidFill>
                <a:latin typeface="Arial"/>
                <a:cs typeface="Arial"/>
              </a:rPr>
              <a:t>giải </a:t>
            </a:r>
            <a:r>
              <a:rPr sz="1400" spc="-25" dirty="0">
                <a:solidFill>
                  <a:srgbClr val="FF0000"/>
                </a:solidFill>
                <a:latin typeface="Arial"/>
                <a:cs typeface="Arial"/>
              </a:rPr>
              <a:t>pháp </a:t>
            </a:r>
            <a:r>
              <a:rPr sz="1400" spc="-10" dirty="0">
                <a:solidFill>
                  <a:srgbClr val="FF0000"/>
                </a:solidFill>
                <a:latin typeface="Arial"/>
                <a:cs typeface="Arial"/>
              </a:rPr>
              <a:t>phù </a:t>
            </a:r>
            <a:r>
              <a:rPr sz="1400" spc="-40" dirty="0">
                <a:solidFill>
                  <a:srgbClr val="FF0000"/>
                </a:solidFill>
                <a:latin typeface="Arial"/>
                <a:cs typeface="Arial"/>
              </a:rPr>
              <a:t>hợp </a:t>
            </a:r>
            <a:r>
              <a:rPr sz="1400" spc="40" dirty="0">
                <a:solidFill>
                  <a:srgbClr val="FF0000"/>
                </a:solidFill>
                <a:latin typeface="Arial"/>
                <a:cs typeface="Arial"/>
              </a:rPr>
              <a:t>&amp; </a:t>
            </a:r>
            <a:r>
              <a:rPr sz="1400" spc="-60" dirty="0">
                <a:solidFill>
                  <a:srgbClr val="FF0000"/>
                </a:solidFill>
                <a:latin typeface="Arial"/>
                <a:cs typeface="Arial"/>
              </a:rPr>
              <a:t>thực </a:t>
            </a:r>
            <a:r>
              <a:rPr sz="1400" spc="-30" dirty="0">
                <a:solidFill>
                  <a:srgbClr val="FF0000"/>
                </a:solidFill>
                <a:latin typeface="Arial"/>
                <a:cs typeface="Arial"/>
              </a:rPr>
              <a:t>hiện </a:t>
            </a:r>
            <a:r>
              <a:rPr sz="1400" spc="-5" dirty="0">
                <a:solidFill>
                  <a:srgbClr val="FF0000"/>
                </a:solidFill>
                <a:latin typeface="Arial"/>
                <a:cs typeface="Arial"/>
              </a:rPr>
              <a:t>hỗ</a:t>
            </a:r>
            <a:r>
              <a:rPr sz="1400" spc="-13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400" spc="-40" dirty="0">
                <a:solidFill>
                  <a:srgbClr val="FF0000"/>
                </a:solidFill>
                <a:latin typeface="Arial"/>
                <a:cs typeface="Arial"/>
              </a:rPr>
              <a:t>trợ.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7840" y="308609"/>
            <a:ext cx="497649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25" dirty="0">
                <a:solidFill>
                  <a:srgbClr val="212A35"/>
                </a:solidFill>
              </a:rPr>
              <a:t>SWAP </a:t>
            </a:r>
            <a:r>
              <a:rPr sz="3200" spc="140" dirty="0">
                <a:solidFill>
                  <a:srgbClr val="212A35"/>
                </a:solidFill>
              </a:rPr>
              <a:t>WIFI </a:t>
            </a:r>
            <a:r>
              <a:rPr sz="3200" spc="135" dirty="0">
                <a:solidFill>
                  <a:srgbClr val="212A35"/>
                </a:solidFill>
              </a:rPr>
              <a:t>6 </a:t>
            </a:r>
            <a:r>
              <a:rPr sz="3200" b="0" spc="-110" dirty="0">
                <a:solidFill>
                  <a:srgbClr val="212A35"/>
                </a:solidFill>
                <a:latin typeface="Arial"/>
                <a:cs typeface="Arial"/>
              </a:rPr>
              <a:t>| </a:t>
            </a:r>
            <a:r>
              <a:rPr sz="3200" b="0" spc="-220" dirty="0">
                <a:solidFill>
                  <a:srgbClr val="212A35"/>
                </a:solidFill>
                <a:latin typeface="Arial"/>
                <a:cs typeface="Arial"/>
              </a:rPr>
              <a:t>Bước </a:t>
            </a:r>
            <a:r>
              <a:rPr sz="3200" b="0" spc="-55" dirty="0">
                <a:solidFill>
                  <a:srgbClr val="212A35"/>
                </a:solidFill>
                <a:latin typeface="Arial"/>
                <a:cs typeface="Arial"/>
              </a:rPr>
              <a:t>5 </a:t>
            </a:r>
            <a:r>
              <a:rPr sz="3200" b="0" spc="425" dirty="0">
                <a:solidFill>
                  <a:srgbClr val="212A35"/>
                </a:solidFill>
                <a:latin typeface="Arial"/>
                <a:cs typeface="Arial"/>
              </a:rPr>
              <a:t>&amp;</a:t>
            </a:r>
            <a:r>
              <a:rPr sz="3200" b="0" spc="-60" dirty="0">
                <a:solidFill>
                  <a:srgbClr val="212A35"/>
                </a:solidFill>
                <a:latin typeface="Arial"/>
                <a:cs typeface="Arial"/>
              </a:rPr>
              <a:t> </a:t>
            </a:r>
            <a:r>
              <a:rPr sz="3200" b="0" spc="-55" dirty="0">
                <a:solidFill>
                  <a:srgbClr val="212A35"/>
                </a:solidFill>
                <a:latin typeface="Arial"/>
                <a:cs typeface="Arial"/>
              </a:rPr>
              <a:t>6</a:t>
            </a:r>
            <a:endParaRPr sz="32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08075" y="1649858"/>
            <a:ext cx="1938020" cy="701675"/>
          </a:xfrm>
          <a:prstGeom prst="rect">
            <a:avLst/>
          </a:prstGeom>
        </p:spPr>
        <p:txBody>
          <a:bodyPr vert="horz" wrap="square" lIns="0" tIns="107314" rIns="0" bIns="0" rtlCol="0">
            <a:spAutoFit/>
          </a:bodyPr>
          <a:lstStyle/>
          <a:p>
            <a:pPr marL="727710">
              <a:lnSpc>
                <a:spcPct val="100000"/>
              </a:lnSpc>
              <a:spcBef>
                <a:spcPts val="844"/>
              </a:spcBef>
            </a:pPr>
            <a:r>
              <a:rPr sz="1200" b="1" spc="-95" dirty="0">
                <a:solidFill>
                  <a:srgbClr val="212A35"/>
                </a:solidFill>
                <a:latin typeface="Arial"/>
                <a:cs typeface="Arial"/>
              </a:rPr>
              <a:t>SỬ </a:t>
            </a:r>
            <a:r>
              <a:rPr sz="1200" b="1" dirty="0">
                <a:solidFill>
                  <a:srgbClr val="212A35"/>
                </a:solidFill>
                <a:latin typeface="Arial"/>
                <a:cs typeface="Arial"/>
              </a:rPr>
              <a:t>DỤNG </a:t>
            </a:r>
            <a:r>
              <a:rPr sz="1200" b="1" spc="10" dirty="0">
                <a:solidFill>
                  <a:srgbClr val="212A35"/>
                </a:solidFill>
                <a:latin typeface="Arial"/>
                <a:cs typeface="Arial"/>
              </a:rPr>
              <a:t>WIFI</a:t>
            </a:r>
            <a:r>
              <a:rPr sz="1200" b="1" spc="-30" dirty="0">
                <a:solidFill>
                  <a:srgbClr val="212A35"/>
                </a:solidFill>
                <a:latin typeface="Arial"/>
                <a:cs typeface="Arial"/>
              </a:rPr>
              <a:t> </a:t>
            </a:r>
            <a:r>
              <a:rPr sz="1200" b="1" spc="20" dirty="0">
                <a:solidFill>
                  <a:srgbClr val="212A35"/>
                </a:solidFill>
                <a:latin typeface="Arial"/>
                <a:cs typeface="Arial"/>
              </a:rPr>
              <a:t>6</a:t>
            </a:r>
            <a:endParaRPr sz="120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  <a:spcBef>
                <a:spcPts val="615"/>
              </a:spcBef>
            </a:pPr>
            <a:r>
              <a:rPr sz="1000" spc="-15" dirty="0">
                <a:solidFill>
                  <a:srgbClr val="212A35"/>
                </a:solidFill>
                <a:latin typeface="Arial"/>
                <a:cs typeface="Arial"/>
              </a:rPr>
              <a:t>Khánh </a:t>
            </a:r>
            <a:r>
              <a:rPr sz="1000" spc="10" dirty="0">
                <a:solidFill>
                  <a:srgbClr val="212A35"/>
                </a:solidFill>
                <a:latin typeface="Arial"/>
                <a:cs typeface="Arial"/>
              </a:rPr>
              <a:t>hàng </a:t>
            </a:r>
            <a:r>
              <a:rPr sz="1000" spc="5" dirty="0">
                <a:solidFill>
                  <a:srgbClr val="212A35"/>
                </a:solidFill>
                <a:latin typeface="Arial"/>
                <a:cs typeface="Arial"/>
              </a:rPr>
              <a:t>nhận </a:t>
            </a:r>
            <a:r>
              <a:rPr sz="1000" spc="20" dirty="0">
                <a:solidFill>
                  <a:srgbClr val="212A35"/>
                </a:solidFill>
                <a:latin typeface="Arial"/>
                <a:cs typeface="Arial"/>
              </a:rPr>
              <a:t>diện</a:t>
            </a:r>
            <a:r>
              <a:rPr sz="1000" spc="60" dirty="0">
                <a:solidFill>
                  <a:srgbClr val="212A35"/>
                </a:solidFill>
                <a:latin typeface="Arial"/>
                <a:cs typeface="Arial"/>
              </a:rPr>
              <a:t> </a:t>
            </a:r>
            <a:r>
              <a:rPr sz="1000" spc="40" dirty="0">
                <a:solidFill>
                  <a:srgbClr val="212A35"/>
                </a:solidFill>
                <a:latin typeface="Arial"/>
                <a:cs typeface="Arial"/>
              </a:rPr>
              <a:t>tên-mật</a:t>
            </a:r>
            <a:endParaRPr sz="100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  <a:spcBef>
                <a:spcPts val="120"/>
              </a:spcBef>
            </a:pPr>
            <a:r>
              <a:rPr sz="1000" spc="5" dirty="0">
                <a:solidFill>
                  <a:srgbClr val="212A35"/>
                </a:solidFill>
                <a:latin typeface="Arial"/>
                <a:cs typeface="Arial"/>
              </a:rPr>
              <a:t>khẩu </a:t>
            </a:r>
            <a:r>
              <a:rPr sz="1000" spc="35" dirty="0">
                <a:solidFill>
                  <a:srgbClr val="212A35"/>
                </a:solidFill>
                <a:latin typeface="Arial"/>
                <a:cs typeface="Arial"/>
              </a:rPr>
              <a:t>wifi </a:t>
            </a:r>
            <a:r>
              <a:rPr sz="1000" spc="130" dirty="0">
                <a:solidFill>
                  <a:srgbClr val="212A35"/>
                </a:solidFill>
                <a:latin typeface="Arial"/>
                <a:cs typeface="Arial"/>
              </a:rPr>
              <a:t>&amp; </a:t>
            </a:r>
            <a:r>
              <a:rPr sz="1000" spc="-70" dirty="0">
                <a:solidFill>
                  <a:srgbClr val="212A35"/>
                </a:solidFill>
                <a:latin typeface="Arial"/>
                <a:cs typeface="Arial"/>
              </a:rPr>
              <a:t>sử </a:t>
            </a:r>
            <a:r>
              <a:rPr sz="1000" spc="35" dirty="0">
                <a:solidFill>
                  <a:srgbClr val="212A35"/>
                </a:solidFill>
                <a:latin typeface="Arial"/>
                <a:cs typeface="Arial"/>
              </a:rPr>
              <a:t>dụng </a:t>
            </a:r>
            <a:r>
              <a:rPr sz="1000" spc="25" dirty="0">
                <a:solidFill>
                  <a:srgbClr val="212A35"/>
                </a:solidFill>
                <a:latin typeface="Arial"/>
                <a:cs typeface="Arial"/>
              </a:rPr>
              <a:t>mạng </a:t>
            </a:r>
            <a:r>
              <a:rPr sz="1000" spc="35" dirty="0">
                <a:solidFill>
                  <a:srgbClr val="212A35"/>
                </a:solidFill>
                <a:latin typeface="Arial"/>
                <a:cs typeface="Arial"/>
              </a:rPr>
              <a:t>wifi</a:t>
            </a:r>
            <a:r>
              <a:rPr sz="1000" spc="-125" dirty="0">
                <a:solidFill>
                  <a:srgbClr val="212A35"/>
                </a:solidFill>
                <a:latin typeface="Arial"/>
                <a:cs typeface="Arial"/>
              </a:rPr>
              <a:t> </a:t>
            </a:r>
            <a:r>
              <a:rPr sz="1000" spc="-25" dirty="0">
                <a:solidFill>
                  <a:srgbClr val="212A35"/>
                </a:solidFill>
                <a:latin typeface="Arial"/>
                <a:cs typeface="Arial"/>
              </a:rPr>
              <a:t>6.</a:t>
            </a:r>
            <a:endParaRPr sz="10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46836" y="3020900"/>
            <a:ext cx="2096770" cy="1024890"/>
          </a:xfrm>
          <a:prstGeom prst="rect">
            <a:avLst/>
          </a:prstGeom>
        </p:spPr>
        <p:txBody>
          <a:bodyPr vert="horz" wrap="square" lIns="0" tIns="952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0"/>
              </a:spcBef>
            </a:pPr>
            <a:r>
              <a:rPr sz="1200" b="1" spc="-25" dirty="0">
                <a:solidFill>
                  <a:srgbClr val="212A35"/>
                </a:solidFill>
                <a:latin typeface="Arial"/>
                <a:cs typeface="Arial"/>
              </a:rPr>
              <a:t>TRẢI </a:t>
            </a:r>
            <a:r>
              <a:rPr sz="1200" b="1" spc="10" dirty="0">
                <a:solidFill>
                  <a:srgbClr val="212A35"/>
                </a:solidFill>
                <a:latin typeface="Arial"/>
                <a:cs typeface="Arial"/>
              </a:rPr>
              <a:t>NGHIỆM </a:t>
            </a:r>
            <a:r>
              <a:rPr sz="1200" b="1" spc="-95" dirty="0">
                <a:solidFill>
                  <a:srgbClr val="212A35"/>
                </a:solidFill>
                <a:latin typeface="Arial"/>
                <a:cs typeface="Arial"/>
              </a:rPr>
              <a:t>SỰ </a:t>
            </a:r>
            <a:r>
              <a:rPr sz="1200" b="1" spc="-45" dirty="0">
                <a:solidFill>
                  <a:srgbClr val="212A35"/>
                </a:solidFill>
                <a:latin typeface="Arial"/>
                <a:cs typeface="Arial"/>
              </a:rPr>
              <a:t>KHÁC</a:t>
            </a:r>
            <a:r>
              <a:rPr sz="1200" b="1" spc="10" dirty="0">
                <a:solidFill>
                  <a:srgbClr val="212A35"/>
                </a:solidFill>
                <a:latin typeface="Arial"/>
                <a:cs typeface="Arial"/>
              </a:rPr>
              <a:t> </a:t>
            </a:r>
            <a:r>
              <a:rPr sz="1200" b="1" spc="-65" dirty="0">
                <a:solidFill>
                  <a:srgbClr val="212A35"/>
                </a:solidFill>
                <a:latin typeface="Arial"/>
                <a:cs typeface="Arial"/>
              </a:rPr>
              <a:t>BIỆT</a:t>
            </a:r>
            <a:endParaRPr sz="1200">
              <a:latin typeface="Arial"/>
              <a:cs typeface="Arial"/>
            </a:endParaRPr>
          </a:p>
          <a:p>
            <a:pPr marL="241935" marR="5715" indent="12065" algn="r">
              <a:lnSpc>
                <a:spcPct val="106700"/>
              </a:lnSpc>
              <a:spcBef>
                <a:spcPts val="480"/>
              </a:spcBef>
            </a:pPr>
            <a:r>
              <a:rPr sz="1000" spc="-55" dirty="0">
                <a:solidFill>
                  <a:srgbClr val="212A35"/>
                </a:solidFill>
                <a:latin typeface="Arial"/>
                <a:cs typeface="Arial"/>
              </a:rPr>
              <a:t>So </a:t>
            </a:r>
            <a:r>
              <a:rPr sz="1000" spc="-15" dirty="0">
                <a:solidFill>
                  <a:srgbClr val="212A35"/>
                </a:solidFill>
                <a:latin typeface="Arial"/>
                <a:cs typeface="Arial"/>
              </a:rPr>
              <a:t>sánh </a:t>
            </a:r>
            <a:r>
              <a:rPr sz="1050" i="1" spc="-15" dirty="0">
                <a:solidFill>
                  <a:srgbClr val="212A35"/>
                </a:solidFill>
                <a:latin typeface="Arial"/>
                <a:cs typeface="Arial"/>
              </a:rPr>
              <a:t>(băng </a:t>
            </a:r>
            <a:r>
              <a:rPr sz="1050" i="1" spc="5" dirty="0">
                <a:solidFill>
                  <a:srgbClr val="212A35"/>
                </a:solidFill>
                <a:latin typeface="Arial"/>
                <a:cs typeface="Arial"/>
              </a:rPr>
              <a:t>thông,</a:t>
            </a:r>
            <a:r>
              <a:rPr sz="1050" i="1" spc="-125" dirty="0">
                <a:solidFill>
                  <a:srgbClr val="212A35"/>
                </a:solidFill>
                <a:latin typeface="Arial"/>
                <a:cs typeface="Arial"/>
              </a:rPr>
              <a:t> </a:t>
            </a:r>
            <a:r>
              <a:rPr sz="1050" i="1" spc="-5" dirty="0">
                <a:solidFill>
                  <a:srgbClr val="212A35"/>
                </a:solidFill>
                <a:latin typeface="Arial"/>
                <a:cs typeface="Arial"/>
              </a:rPr>
              <a:t>vùng</a:t>
            </a:r>
            <a:r>
              <a:rPr sz="1050" i="1" dirty="0">
                <a:solidFill>
                  <a:srgbClr val="212A35"/>
                </a:solidFill>
                <a:latin typeface="Arial"/>
                <a:cs typeface="Arial"/>
              </a:rPr>
              <a:t> phủ </a:t>
            </a:r>
            <a:r>
              <a:rPr sz="1050" i="1" spc="-15" dirty="0">
                <a:solidFill>
                  <a:srgbClr val="212A35"/>
                </a:solidFill>
                <a:latin typeface="Arial"/>
                <a:cs typeface="Arial"/>
              </a:rPr>
              <a:t> </a:t>
            </a:r>
            <a:r>
              <a:rPr sz="1050" i="1" spc="-5" dirty="0">
                <a:solidFill>
                  <a:srgbClr val="212A35"/>
                </a:solidFill>
                <a:latin typeface="Arial"/>
                <a:cs typeface="Arial"/>
              </a:rPr>
              <a:t>dịch </a:t>
            </a:r>
            <a:r>
              <a:rPr sz="1050" i="1" spc="-30" dirty="0">
                <a:solidFill>
                  <a:srgbClr val="212A35"/>
                </a:solidFill>
                <a:latin typeface="Arial"/>
                <a:cs typeface="Arial"/>
              </a:rPr>
              <a:t>vụ)</a:t>
            </a:r>
            <a:r>
              <a:rPr sz="1000" spc="-30" dirty="0">
                <a:solidFill>
                  <a:srgbClr val="212A35"/>
                </a:solidFill>
                <a:latin typeface="Arial"/>
                <a:cs typeface="Arial"/>
              </a:rPr>
              <a:t>, </a:t>
            </a:r>
            <a:r>
              <a:rPr sz="1000" dirty="0">
                <a:solidFill>
                  <a:srgbClr val="212A35"/>
                </a:solidFill>
                <a:latin typeface="Arial"/>
                <a:cs typeface="Arial"/>
              </a:rPr>
              <a:t>khách </a:t>
            </a:r>
            <a:r>
              <a:rPr sz="1000" spc="10" dirty="0">
                <a:solidFill>
                  <a:srgbClr val="212A35"/>
                </a:solidFill>
                <a:latin typeface="Arial"/>
                <a:cs typeface="Arial"/>
              </a:rPr>
              <a:t>hàng </a:t>
            </a:r>
            <a:r>
              <a:rPr sz="1000" spc="15" dirty="0">
                <a:solidFill>
                  <a:srgbClr val="212A35"/>
                </a:solidFill>
                <a:latin typeface="Arial"/>
                <a:cs typeface="Arial"/>
              </a:rPr>
              <a:t>thấy</a:t>
            </a:r>
            <a:r>
              <a:rPr sz="1000" spc="65" dirty="0">
                <a:solidFill>
                  <a:srgbClr val="212A35"/>
                </a:solidFill>
                <a:latin typeface="Arial"/>
                <a:cs typeface="Arial"/>
              </a:rPr>
              <a:t> </a:t>
            </a:r>
            <a:r>
              <a:rPr sz="1000" spc="-75" dirty="0">
                <a:solidFill>
                  <a:srgbClr val="212A35"/>
                </a:solidFill>
                <a:latin typeface="Arial"/>
                <a:cs typeface="Arial"/>
              </a:rPr>
              <a:t>sự</a:t>
            </a:r>
            <a:r>
              <a:rPr sz="1000" dirty="0">
                <a:solidFill>
                  <a:srgbClr val="212A35"/>
                </a:solidFill>
                <a:latin typeface="Arial"/>
                <a:cs typeface="Arial"/>
              </a:rPr>
              <a:t> </a:t>
            </a:r>
            <a:r>
              <a:rPr sz="1000" spc="-15" dirty="0">
                <a:solidFill>
                  <a:srgbClr val="212A35"/>
                </a:solidFill>
                <a:latin typeface="Arial"/>
                <a:cs typeface="Arial"/>
              </a:rPr>
              <a:t>ưu </a:t>
            </a:r>
            <a:r>
              <a:rPr sz="1000" spc="5" dirty="0">
                <a:solidFill>
                  <a:srgbClr val="212A35"/>
                </a:solidFill>
                <a:latin typeface="Arial"/>
                <a:cs typeface="Arial"/>
              </a:rPr>
              <a:t> </a:t>
            </a:r>
            <a:r>
              <a:rPr sz="1000" spc="15" dirty="0">
                <a:solidFill>
                  <a:srgbClr val="212A35"/>
                </a:solidFill>
                <a:latin typeface="Arial"/>
                <a:cs typeface="Arial"/>
              </a:rPr>
              <a:t>việt </a:t>
            </a:r>
            <a:r>
              <a:rPr sz="1000" spc="-15" dirty="0">
                <a:solidFill>
                  <a:srgbClr val="212A35"/>
                </a:solidFill>
                <a:latin typeface="Arial"/>
                <a:cs typeface="Arial"/>
              </a:rPr>
              <a:t>của </a:t>
            </a:r>
            <a:r>
              <a:rPr sz="1000" spc="35" dirty="0">
                <a:solidFill>
                  <a:srgbClr val="212A35"/>
                </a:solidFill>
                <a:latin typeface="Arial"/>
                <a:cs typeface="Arial"/>
              </a:rPr>
              <a:t>Modem </a:t>
            </a:r>
            <a:r>
              <a:rPr sz="1000" spc="-15" dirty="0">
                <a:solidFill>
                  <a:srgbClr val="212A35"/>
                </a:solidFill>
                <a:latin typeface="Arial"/>
                <a:cs typeface="Arial"/>
              </a:rPr>
              <a:t>WiFi </a:t>
            </a:r>
            <a:r>
              <a:rPr sz="1000" spc="-20" dirty="0">
                <a:solidFill>
                  <a:srgbClr val="212A35"/>
                </a:solidFill>
                <a:latin typeface="Arial"/>
                <a:cs typeface="Arial"/>
              </a:rPr>
              <a:t>6 </a:t>
            </a:r>
            <a:r>
              <a:rPr sz="1000" spc="-15" dirty="0">
                <a:solidFill>
                  <a:srgbClr val="212A35"/>
                </a:solidFill>
                <a:latin typeface="Arial"/>
                <a:cs typeface="Arial"/>
              </a:rPr>
              <a:t>so</a:t>
            </a:r>
            <a:r>
              <a:rPr sz="1000" spc="45" dirty="0">
                <a:solidFill>
                  <a:srgbClr val="212A35"/>
                </a:solidFill>
                <a:latin typeface="Arial"/>
                <a:cs typeface="Arial"/>
              </a:rPr>
              <a:t> </a:t>
            </a:r>
            <a:r>
              <a:rPr sz="1000" spc="-5" dirty="0">
                <a:solidFill>
                  <a:srgbClr val="212A35"/>
                </a:solidFill>
                <a:latin typeface="Arial"/>
                <a:cs typeface="Arial"/>
              </a:rPr>
              <a:t>với</a:t>
            </a:r>
            <a:endParaRPr sz="1000">
              <a:latin typeface="Arial"/>
              <a:cs typeface="Arial"/>
            </a:endParaRPr>
          </a:p>
          <a:p>
            <a:pPr marR="5715" algn="r">
              <a:lnSpc>
                <a:spcPct val="100000"/>
              </a:lnSpc>
              <a:spcBef>
                <a:spcPts val="125"/>
              </a:spcBef>
            </a:pPr>
            <a:r>
              <a:rPr sz="1000" spc="35" dirty="0">
                <a:solidFill>
                  <a:srgbClr val="212A35"/>
                </a:solidFill>
                <a:latin typeface="Arial"/>
                <a:cs typeface="Arial"/>
              </a:rPr>
              <a:t>Modem</a:t>
            </a:r>
            <a:r>
              <a:rPr sz="1000" spc="-60" dirty="0">
                <a:solidFill>
                  <a:srgbClr val="212A35"/>
                </a:solidFill>
                <a:latin typeface="Arial"/>
                <a:cs typeface="Arial"/>
              </a:rPr>
              <a:t> </a:t>
            </a:r>
            <a:r>
              <a:rPr sz="1000" spc="-15" dirty="0">
                <a:solidFill>
                  <a:srgbClr val="212A35"/>
                </a:solidFill>
                <a:latin typeface="Arial"/>
                <a:cs typeface="Arial"/>
              </a:rPr>
              <a:t>cũ.</a:t>
            </a:r>
            <a:endParaRPr sz="10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171691" y="1649858"/>
            <a:ext cx="1985010" cy="534035"/>
          </a:xfrm>
          <a:prstGeom prst="rect">
            <a:avLst/>
          </a:prstGeom>
        </p:spPr>
        <p:txBody>
          <a:bodyPr vert="horz" wrap="square" lIns="0" tIns="107314" rIns="0" bIns="0" rtlCol="0">
            <a:spAutoFit/>
          </a:bodyPr>
          <a:lstStyle/>
          <a:p>
            <a:pPr marL="45720">
              <a:lnSpc>
                <a:spcPct val="100000"/>
              </a:lnSpc>
              <a:spcBef>
                <a:spcPts val="844"/>
              </a:spcBef>
            </a:pPr>
            <a:r>
              <a:rPr sz="1200" b="1" spc="45" dirty="0">
                <a:solidFill>
                  <a:srgbClr val="212A35"/>
                </a:solidFill>
                <a:latin typeface="Arial"/>
                <a:cs typeface="Arial"/>
              </a:rPr>
              <a:t>HI</a:t>
            </a:r>
            <a:r>
              <a:rPr sz="1200" b="1" spc="-25" dirty="0">
                <a:solidFill>
                  <a:srgbClr val="212A35"/>
                </a:solidFill>
                <a:latin typeface="Arial"/>
                <a:cs typeface="Arial"/>
              </a:rPr>
              <a:t> </a:t>
            </a:r>
            <a:r>
              <a:rPr sz="1200" b="1" spc="-70" dirty="0">
                <a:solidFill>
                  <a:srgbClr val="212A35"/>
                </a:solidFill>
                <a:latin typeface="Arial"/>
                <a:cs typeface="Arial"/>
              </a:rPr>
              <a:t>FPT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615"/>
              </a:spcBef>
            </a:pPr>
            <a:r>
              <a:rPr sz="1000" spc="-20" dirty="0">
                <a:solidFill>
                  <a:srgbClr val="212A35"/>
                </a:solidFill>
                <a:latin typeface="Arial"/>
                <a:cs typeface="Arial"/>
              </a:rPr>
              <a:t>Khách </a:t>
            </a:r>
            <a:r>
              <a:rPr sz="1000" spc="15" dirty="0">
                <a:solidFill>
                  <a:srgbClr val="212A35"/>
                </a:solidFill>
                <a:latin typeface="Arial"/>
                <a:cs typeface="Arial"/>
              </a:rPr>
              <a:t>hàng </a:t>
            </a:r>
            <a:r>
              <a:rPr sz="1000" spc="-15" dirty="0">
                <a:solidFill>
                  <a:srgbClr val="212A35"/>
                </a:solidFill>
                <a:latin typeface="Arial"/>
                <a:cs typeface="Arial"/>
              </a:rPr>
              <a:t>cài </a:t>
            </a:r>
            <a:r>
              <a:rPr sz="1000" spc="130" dirty="0">
                <a:solidFill>
                  <a:srgbClr val="212A35"/>
                </a:solidFill>
                <a:latin typeface="Arial"/>
                <a:cs typeface="Arial"/>
              </a:rPr>
              <a:t>&amp; </a:t>
            </a:r>
            <a:r>
              <a:rPr sz="1000" spc="-70" dirty="0">
                <a:solidFill>
                  <a:srgbClr val="212A35"/>
                </a:solidFill>
                <a:latin typeface="Arial"/>
                <a:cs typeface="Arial"/>
              </a:rPr>
              <a:t>sử </a:t>
            </a:r>
            <a:r>
              <a:rPr sz="1000" spc="35" dirty="0">
                <a:solidFill>
                  <a:srgbClr val="212A35"/>
                </a:solidFill>
                <a:latin typeface="Arial"/>
                <a:cs typeface="Arial"/>
              </a:rPr>
              <a:t>dụng </a:t>
            </a:r>
            <a:r>
              <a:rPr sz="1000" spc="5" dirty="0">
                <a:solidFill>
                  <a:srgbClr val="212A35"/>
                </a:solidFill>
                <a:latin typeface="Arial"/>
                <a:cs typeface="Arial"/>
              </a:rPr>
              <a:t>Hi</a:t>
            </a:r>
            <a:r>
              <a:rPr sz="1000" spc="-180" dirty="0">
                <a:solidFill>
                  <a:srgbClr val="212A35"/>
                </a:solidFill>
                <a:latin typeface="Arial"/>
                <a:cs typeface="Arial"/>
              </a:rPr>
              <a:t> </a:t>
            </a:r>
            <a:r>
              <a:rPr sz="1000" spc="-85" dirty="0">
                <a:solidFill>
                  <a:srgbClr val="212A35"/>
                </a:solidFill>
                <a:latin typeface="Arial"/>
                <a:cs typeface="Arial"/>
              </a:rPr>
              <a:t>FPT.</a:t>
            </a:r>
            <a:endParaRPr sz="10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205220" y="3088385"/>
            <a:ext cx="1858645" cy="7899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10" dirty="0">
                <a:solidFill>
                  <a:srgbClr val="212A35"/>
                </a:solidFill>
                <a:latin typeface="Arial"/>
                <a:cs typeface="Arial"/>
              </a:rPr>
              <a:t>NGHIỆM </a:t>
            </a:r>
            <a:r>
              <a:rPr sz="1200" b="1" spc="5" dirty="0">
                <a:solidFill>
                  <a:srgbClr val="212A35"/>
                </a:solidFill>
                <a:latin typeface="Arial"/>
                <a:cs typeface="Arial"/>
              </a:rPr>
              <a:t>THU </a:t>
            </a:r>
            <a:r>
              <a:rPr sz="1200" b="1" spc="-5" dirty="0">
                <a:solidFill>
                  <a:srgbClr val="212A35"/>
                </a:solidFill>
                <a:latin typeface="Arial"/>
                <a:cs typeface="Arial"/>
              </a:rPr>
              <a:t>DỊCH</a:t>
            </a:r>
            <a:r>
              <a:rPr sz="1200" b="1" spc="-120" dirty="0">
                <a:solidFill>
                  <a:srgbClr val="212A35"/>
                </a:solidFill>
                <a:latin typeface="Arial"/>
                <a:cs typeface="Arial"/>
              </a:rPr>
              <a:t> </a:t>
            </a:r>
            <a:r>
              <a:rPr sz="1200" b="1" dirty="0">
                <a:solidFill>
                  <a:srgbClr val="212A35"/>
                </a:solidFill>
                <a:latin typeface="Arial"/>
                <a:cs typeface="Arial"/>
              </a:rPr>
              <a:t>VỤ</a:t>
            </a:r>
            <a:endParaRPr sz="1200">
              <a:latin typeface="Arial"/>
              <a:cs typeface="Arial"/>
            </a:endParaRPr>
          </a:p>
          <a:p>
            <a:pPr marL="12700" marR="5080">
              <a:lnSpc>
                <a:spcPct val="110000"/>
              </a:lnSpc>
              <a:spcBef>
                <a:spcPts val="615"/>
              </a:spcBef>
            </a:pPr>
            <a:r>
              <a:rPr sz="1000" spc="-55" dirty="0">
                <a:solidFill>
                  <a:srgbClr val="212A35"/>
                </a:solidFill>
                <a:latin typeface="Arial"/>
                <a:cs typeface="Arial"/>
              </a:rPr>
              <a:t>Kỹ </a:t>
            </a:r>
            <a:r>
              <a:rPr sz="1000" spc="30" dirty="0">
                <a:solidFill>
                  <a:srgbClr val="212A35"/>
                </a:solidFill>
                <a:latin typeface="Arial"/>
                <a:cs typeface="Arial"/>
              </a:rPr>
              <a:t>thuật </a:t>
            </a:r>
            <a:r>
              <a:rPr sz="1000" spc="40" dirty="0">
                <a:solidFill>
                  <a:srgbClr val="212A35"/>
                </a:solidFill>
                <a:latin typeface="Arial"/>
                <a:cs typeface="Arial"/>
              </a:rPr>
              <a:t>thông tin </a:t>
            </a:r>
            <a:r>
              <a:rPr sz="1000" spc="15" dirty="0">
                <a:solidFill>
                  <a:srgbClr val="212A35"/>
                </a:solidFill>
                <a:latin typeface="Arial"/>
                <a:cs typeface="Arial"/>
              </a:rPr>
              <a:t>kết </a:t>
            </a:r>
            <a:r>
              <a:rPr sz="1000" spc="5" dirty="0">
                <a:solidFill>
                  <a:srgbClr val="212A35"/>
                </a:solidFill>
                <a:latin typeface="Arial"/>
                <a:cs typeface="Arial"/>
              </a:rPr>
              <a:t>quả </a:t>
            </a:r>
            <a:r>
              <a:rPr sz="1000" spc="30" dirty="0">
                <a:solidFill>
                  <a:srgbClr val="212A35"/>
                </a:solidFill>
                <a:latin typeface="Arial"/>
                <a:cs typeface="Arial"/>
              </a:rPr>
              <a:t>triển  </a:t>
            </a:r>
            <a:r>
              <a:rPr sz="1000" spc="-5" dirty="0">
                <a:solidFill>
                  <a:srgbClr val="212A35"/>
                </a:solidFill>
                <a:latin typeface="Arial"/>
                <a:cs typeface="Arial"/>
              </a:rPr>
              <a:t>khai, hướng </a:t>
            </a:r>
            <a:r>
              <a:rPr sz="1000" spc="5" dirty="0">
                <a:solidFill>
                  <a:srgbClr val="212A35"/>
                </a:solidFill>
                <a:latin typeface="Arial"/>
                <a:cs typeface="Arial"/>
              </a:rPr>
              <a:t>dẫn </a:t>
            </a:r>
            <a:r>
              <a:rPr sz="1000" spc="-20" dirty="0">
                <a:solidFill>
                  <a:srgbClr val="212A35"/>
                </a:solidFill>
                <a:latin typeface="Arial"/>
                <a:cs typeface="Arial"/>
              </a:rPr>
              <a:t>Khách</a:t>
            </a:r>
            <a:r>
              <a:rPr sz="1000" spc="65" dirty="0">
                <a:solidFill>
                  <a:srgbClr val="212A35"/>
                </a:solidFill>
                <a:latin typeface="Arial"/>
                <a:cs typeface="Arial"/>
              </a:rPr>
              <a:t> </a:t>
            </a:r>
            <a:r>
              <a:rPr sz="1000" spc="15" dirty="0">
                <a:solidFill>
                  <a:srgbClr val="212A35"/>
                </a:solidFill>
                <a:latin typeface="Arial"/>
                <a:cs typeface="Arial"/>
              </a:rPr>
              <a:t>hàng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000" spc="40" dirty="0">
                <a:solidFill>
                  <a:srgbClr val="212A35"/>
                </a:solidFill>
                <a:latin typeface="Arial"/>
                <a:cs typeface="Arial"/>
              </a:rPr>
              <a:t>đồng </a:t>
            </a:r>
            <a:r>
              <a:rPr sz="1000" spc="25" dirty="0">
                <a:solidFill>
                  <a:srgbClr val="212A35"/>
                </a:solidFill>
                <a:latin typeface="Arial"/>
                <a:cs typeface="Arial"/>
              </a:rPr>
              <a:t>nghiệm </a:t>
            </a:r>
            <a:r>
              <a:rPr sz="1000" spc="35" dirty="0">
                <a:solidFill>
                  <a:srgbClr val="212A35"/>
                </a:solidFill>
                <a:latin typeface="Arial"/>
                <a:cs typeface="Arial"/>
              </a:rPr>
              <a:t>thu </a:t>
            </a:r>
            <a:r>
              <a:rPr sz="1000" spc="15" dirty="0">
                <a:solidFill>
                  <a:srgbClr val="212A35"/>
                </a:solidFill>
                <a:latin typeface="Arial"/>
                <a:cs typeface="Arial"/>
              </a:rPr>
              <a:t>dịch</a:t>
            </a:r>
            <a:r>
              <a:rPr sz="1000" spc="-30" dirty="0">
                <a:solidFill>
                  <a:srgbClr val="212A35"/>
                </a:solidFill>
                <a:latin typeface="Arial"/>
                <a:cs typeface="Arial"/>
              </a:rPr>
              <a:t> </a:t>
            </a:r>
            <a:r>
              <a:rPr sz="1000" spc="-15" dirty="0">
                <a:solidFill>
                  <a:srgbClr val="212A35"/>
                </a:solidFill>
                <a:latin typeface="Arial"/>
                <a:cs typeface="Arial"/>
              </a:rPr>
              <a:t>vụ.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3249167" y="1664207"/>
            <a:ext cx="1300480" cy="2482850"/>
            <a:chOff x="3249167" y="1664207"/>
            <a:chExt cx="1300480" cy="2482850"/>
          </a:xfrm>
        </p:grpSpPr>
        <p:sp>
          <p:nvSpPr>
            <p:cNvPr id="8" name="object 8"/>
            <p:cNvSpPr/>
            <p:nvPr/>
          </p:nvSpPr>
          <p:spPr>
            <a:xfrm>
              <a:off x="3261359" y="1664207"/>
              <a:ext cx="1287780" cy="1504315"/>
            </a:xfrm>
            <a:custGeom>
              <a:avLst/>
              <a:gdLst/>
              <a:ahLst/>
              <a:cxnLst/>
              <a:rect l="l" t="t" r="r" b="b"/>
              <a:pathLst>
                <a:path w="1287779" h="1504314">
                  <a:moveTo>
                    <a:pt x="1287779" y="0"/>
                  </a:moveTo>
                  <a:lnTo>
                    <a:pt x="0" y="0"/>
                  </a:lnTo>
                  <a:lnTo>
                    <a:pt x="0" y="1504187"/>
                  </a:lnTo>
                  <a:lnTo>
                    <a:pt x="38100" y="1504187"/>
                  </a:lnTo>
                  <a:lnTo>
                    <a:pt x="1287779" y="879728"/>
                  </a:lnTo>
                  <a:lnTo>
                    <a:pt x="1287779" y="0"/>
                  </a:lnTo>
                  <a:close/>
                </a:path>
              </a:pathLst>
            </a:custGeom>
            <a:solidFill>
              <a:srgbClr val="0F2F4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249167" y="2642615"/>
              <a:ext cx="1287780" cy="1504315"/>
            </a:xfrm>
            <a:custGeom>
              <a:avLst/>
              <a:gdLst/>
              <a:ahLst/>
              <a:cxnLst/>
              <a:rect l="l" t="t" r="r" b="b"/>
              <a:pathLst>
                <a:path w="1287779" h="1504314">
                  <a:moveTo>
                    <a:pt x="1287780" y="0"/>
                  </a:moveTo>
                  <a:lnTo>
                    <a:pt x="1249680" y="0"/>
                  </a:lnTo>
                  <a:lnTo>
                    <a:pt x="0" y="624458"/>
                  </a:lnTo>
                  <a:lnTo>
                    <a:pt x="0" y="1504187"/>
                  </a:lnTo>
                  <a:lnTo>
                    <a:pt x="1287780" y="1504187"/>
                  </a:lnTo>
                  <a:lnTo>
                    <a:pt x="1287780" y="0"/>
                  </a:lnTo>
                  <a:close/>
                </a:path>
              </a:pathLst>
            </a:custGeom>
            <a:solidFill>
              <a:srgbClr val="2C3E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3580638" y="1908124"/>
            <a:ext cx="638175" cy="1964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500" b="1" spc="25" dirty="0">
                <a:solidFill>
                  <a:srgbClr val="FFFFFF"/>
                </a:solidFill>
                <a:latin typeface="Lato Black"/>
                <a:cs typeface="Lato Black"/>
              </a:rPr>
              <a:t>W</a:t>
            </a:r>
            <a:endParaRPr sz="4500">
              <a:latin typeface="Lato Black"/>
              <a:cs typeface="Lato Black"/>
            </a:endParaRPr>
          </a:p>
          <a:p>
            <a:pPr marL="160020">
              <a:lnSpc>
                <a:spcPct val="100000"/>
              </a:lnSpc>
              <a:spcBef>
                <a:spcPts val="4465"/>
              </a:spcBef>
            </a:pPr>
            <a:r>
              <a:rPr sz="4500" b="1" spc="-45" dirty="0">
                <a:solidFill>
                  <a:srgbClr val="FFFFFF"/>
                </a:solidFill>
                <a:latin typeface="Lato Black"/>
                <a:cs typeface="Lato Black"/>
              </a:rPr>
              <a:t>F</a:t>
            </a:r>
            <a:endParaRPr sz="4500">
              <a:latin typeface="Lato Black"/>
              <a:cs typeface="Lato Black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619244" y="3015995"/>
            <a:ext cx="1286510" cy="1506220"/>
          </a:xfrm>
          <a:custGeom>
            <a:avLst/>
            <a:gdLst/>
            <a:ahLst/>
            <a:cxnLst/>
            <a:rect l="l" t="t" r="r" b="b"/>
            <a:pathLst>
              <a:path w="1286510" h="1506220">
                <a:moveTo>
                  <a:pt x="1286255" y="0"/>
                </a:moveTo>
                <a:lnTo>
                  <a:pt x="0" y="0"/>
                </a:lnTo>
                <a:lnTo>
                  <a:pt x="0" y="1505712"/>
                </a:lnTo>
                <a:lnTo>
                  <a:pt x="38100" y="1505712"/>
                </a:lnTo>
                <a:lnTo>
                  <a:pt x="1286255" y="880681"/>
                </a:lnTo>
                <a:lnTo>
                  <a:pt x="1286255" y="0"/>
                </a:lnTo>
                <a:close/>
              </a:path>
            </a:pathLst>
          </a:custGeom>
          <a:solidFill>
            <a:srgbClr val="6C90A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613147" y="1659635"/>
            <a:ext cx="1506220" cy="1287780"/>
          </a:xfrm>
          <a:custGeom>
            <a:avLst/>
            <a:gdLst/>
            <a:ahLst/>
            <a:cxnLst/>
            <a:rect l="l" t="t" r="r" b="b"/>
            <a:pathLst>
              <a:path w="1506220" h="1287780">
                <a:moveTo>
                  <a:pt x="880617" y="0"/>
                </a:moveTo>
                <a:lnTo>
                  <a:pt x="0" y="0"/>
                </a:lnTo>
                <a:lnTo>
                  <a:pt x="0" y="1287780"/>
                </a:lnTo>
                <a:lnTo>
                  <a:pt x="1505712" y="1287780"/>
                </a:lnTo>
                <a:lnTo>
                  <a:pt x="1505712" y="1249680"/>
                </a:lnTo>
                <a:lnTo>
                  <a:pt x="880617" y="0"/>
                </a:lnTo>
                <a:close/>
              </a:path>
            </a:pathLst>
          </a:custGeom>
          <a:solidFill>
            <a:srgbClr val="3D587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5018278" y="1980133"/>
            <a:ext cx="397510" cy="19431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500" b="1" spc="35" dirty="0">
                <a:solidFill>
                  <a:srgbClr val="FFFFFF"/>
                </a:solidFill>
                <a:latin typeface="Lato Black"/>
                <a:cs typeface="Lato Black"/>
              </a:rPr>
              <a:t>I</a:t>
            </a:r>
            <a:endParaRPr sz="4500">
              <a:latin typeface="Lato Black"/>
              <a:cs typeface="Lato Black"/>
            </a:endParaRPr>
          </a:p>
          <a:p>
            <a:pPr marL="52705">
              <a:lnSpc>
                <a:spcPct val="100000"/>
              </a:lnSpc>
              <a:spcBef>
                <a:spcPts val="4295"/>
              </a:spcBef>
            </a:pPr>
            <a:r>
              <a:rPr sz="4500" b="1" spc="-5" dirty="0">
                <a:solidFill>
                  <a:srgbClr val="FFFFFF"/>
                </a:solidFill>
                <a:latin typeface="Lato Black"/>
                <a:cs typeface="Lato Black"/>
              </a:rPr>
              <a:t>6</a:t>
            </a:r>
            <a:endParaRPr sz="4500">
              <a:latin typeface="Lato Black"/>
              <a:cs typeface="Lato Black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0921" rIns="0" bIns="0" rtlCol="0">
            <a:spAutoFit/>
          </a:bodyPr>
          <a:lstStyle/>
          <a:p>
            <a:pPr marL="1905" algn="ctr">
              <a:lnSpc>
                <a:spcPct val="100000"/>
              </a:lnSpc>
              <a:spcBef>
                <a:spcPts val="335"/>
              </a:spcBef>
            </a:pPr>
            <a:r>
              <a:rPr spc="25" dirty="0">
                <a:solidFill>
                  <a:srgbClr val="0F2F45"/>
                </a:solidFill>
              </a:rPr>
              <a:t>SWAP </a:t>
            </a:r>
            <a:r>
              <a:rPr spc="155" dirty="0">
                <a:solidFill>
                  <a:srgbClr val="0F2F45"/>
                </a:solidFill>
              </a:rPr>
              <a:t>WIFI</a:t>
            </a:r>
            <a:r>
              <a:rPr spc="-40" dirty="0">
                <a:solidFill>
                  <a:srgbClr val="0F2F45"/>
                </a:solidFill>
              </a:rPr>
              <a:t> </a:t>
            </a:r>
            <a:r>
              <a:rPr spc="150" dirty="0">
                <a:solidFill>
                  <a:srgbClr val="0F2F45"/>
                </a:solidFill>
              </a:rPr>
              <a:t>6</a:t>
            </a:r>
          </a:p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1400" b="0" spc="-85" dirty="0">
                <a:solidFill>
                  <a:srgbClr val="212A35"/>
                </a:solidFill>
                <a:latin typeface="Arial"/>
                <a:cs typeface="Arial"/>
              </a:rPr>
              <a:t>Sau </a:t>
            </a:r>
            <a:r>
              <a:rPr sz="1400" b="0" spc="10" dirty="0">
                <a:solidFill>
                  <a:srgbClr val="212A35"/>
                </a:solidFill>
                <a:latin typeface="Arial"/>
                <a:cs typeface="Arial"/>
              </a:rPr>
              <a:t>khi </a:t>
            </a:r>
            <a:r>
              <a:rPr sz="1400" b="0" spc="-25" dirty="0">
                <a:solidFill>
                  <a:srgbClr val="212A35"/>
                </a:solidFill>
                <a:latin typeface="Arial"/>
                <a:cs typeface="Arial"/>
              </a:rPr>
              <a:t>khách </a:t>
            </a:r>
            <a:r>
              <a:rPr sz="1400" b="0" dirty="0">
                <a:solidFill>
                  <a:srgbClr val="212A35"/>
                </a:solidFill>
                <a:latin typeface="Arial"/>
                <a:cs typeface="Arial"/>
              </a:rPr>
              <a:t>hàng </a:t>
            </a:r>
            <a:r>
              <a:rPr sz="1400" b="0" spc="10" dirty="0">
                <a:solidFill>
                  <a:srgbClr val="212A35"/>
                </a:solidFill>
                <a:latin typeface="Arial"/>
                <a:cs typeface="Arial"/>
              </a:rPr>
              <a:t>nghiệm </a:t>
            </a:r>
            <a:r>
              <a:rPr sz="1400" b="0" spc="35" dirty="0">
                <a:solidFill>
                  <a:srgbClr val="212A35"/>
                </a:solidFill>
                <a:latin typeface="Arial"/>
                <a:cs typeface="Arial"/>
              </a:rPr>
              <a:t>thu </a:t>
            </a:r>
            <a:r>
              <a:rPr sz="1400" b="0" spc="10" dirty="0">
                <a:solidFill>
                  <a:srgbClr val="212A35"/>
                </a:solidFill>
                <a:latin typeface="Arial"/>
                <a:cs typeface="Arial"/>
              </a:rPr>
              <a:t>dịch </a:t>
            </a:r>
            <a:r>
              <a:rPr sz="1400" b="0" spc="-35" dirty="0">
                <a:solidFill>
                  <a:srgbClr val="212A35"/>
                </a:solidFill>
                <a:latin typeface="Arial"/>
                <a:cs typeface="Arial"/>
              </a:rPr>
              <a:t>vụ, </a:t>
            </a:r>
            <a:r>
              <a:rPr sz="1400" b="0" spc="-15" dirty="0">
                <a:solidFill>
                  <a:srgbClr val="212A35"/>
                </a:solidFill>
                <a:latin typeface="Arial"/>
                <a:cs typeface="Arial"/>
              </a:rPr>
              <a:t>kỹ </a:t>
            </a:r>
            <a:r>
              <a:rPr sz="1400" b="0" spc="25" dirty="0">
                <a:solidFill>
                  <a:srgbClr val="212A35"/>
                </a:solidFill>
                <a:latin typeface="Arial"/>
                <a:cs typeface="Arial"/>
              </a:rPr>
              <a:t>thuật </a:t>
            </a:r>
            <a:r>
              <a:rPr sz="1400" b="0" spc="35" dirty="0">
                <a:solidFill>
                  <a:srgbClr val="212A35"/>
                </a:solidFill>
                <a:latin typeface="Arial"/>
                <a:cs typeface="Arial"/>
              </a:rPr>
              <a:t>thu </a:t>
            </a:r>
            <a:r>
              <a:rPr sz="1400" b="0" spc="20" dirty="0">
                <a:solidFill>
                  <a:srgbClr val="212A35"/>
                </a:solidFill>
                <a:latin typeface="Arial"/>
                <a:cs typeface="Arial"/>
              </a:rPr>
              <a:t>tiền </a:t>
            </a:r>
            <a:r>
              <a:rPr sz="1400" b="0" spc="10" dirty="0">
                <a:solidFill>
                  <a:srgbClr val="212A35"/>
                </a:solidFill>
                <a:latin typeface="Arial"/>
                <a:cs typeface="Arial"/>
              </a:rPr>
              <a:t>dịch </a:t>
            </a:r>
            <a:r>
              <a:rPr sz="1400" b="0" spc="-10" dirty="0">
                <a:solidFill>
                  <a:srgbClr val="212A35"/>
                </a:solidFill>
                <a:latin typeface="Arial"/>
                <a:cs typeface="Arial"/>
              </a:rPr>
              <a:t>vụ </a:t>
            </a:r>
            <a:r>
              <a:rPr sz="1400" b="0" spc="25" dirty="0">
                <a:solidFill>
                  <a:srgbClr val="212A35"/>
                </a:solidFill>
                <a:latin typeface="Arial"/>
                <a:cs typeface="Arial"/>
              </a:rPr>
              <a:t>theo </a:t>
            </a:r>
            <a:r>
              <a:rPr sz="1400" b="0" spc="-15" dirty="0">
                <a:solidFill>
                  <a:srgbClr val="212A35"/>
                </a:solidFill>
                <a:latin typeface="Arial"/>
                <a:cs typeface="Arial"/>
              </a:rPr>
              <a:t>chính</a:t>
            </a:r>
            <a:r>
              <a:rPr sz="1400" b="0" spc="-165" dirty="0">
                <a:solidFill>
                  <a:srgbClr val="212A35"/>
                </a:solidFill>
                <a:latin typeface="Arial"/>
                <a:cs typeface="Arial"/>
              </a:rPr>
              <a:t> </a:t>
            </a:r>
            <a:r>
              <a:rPr sz="1400" b="0" spc="-55" dirty="0">
                <a:solidFill>
                  <a:srgbClr val="212A35"/>
                </a:solidFill>
                <a:latin typeface="Arial"/>
                <a:cs typeface="Arial"/>
              </a:rPr>
              <a:t>sách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1604772"/>
            <a:ext cx="9144000" cy="2430780"/>
            <a:chOff x="0" y="1604772"/>
            <a:chExt cx="9144000" cy="2430780"/>
          </a:xfrm>
        </p:grpSpPr>
        <p:sp>
          <p:nvSpPr>
            <p:cNvPr id="4" name="object 4"/>
            <p:cNvSpPr/>
            <p:nvPr/>
          </p:nvSpPr>
          <p:spPr>
            <a:xfrm>
              <a:off x="0" y="1604772"/>
              <a:ext cx="9143999" cy="243077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296668" y="1847037"/>
              <a:ext cx="4501896" cy="213359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488692" y="1988820"/>
              <a:ext cx="4131945" cy="1763395"/>
            </a:xfrm>
            <a:custGeom>
              <a:avLst/>
              <a:gdLst/>
              <a:ahLst/>
              <a:cxnLst/>
              <a:rect l="l" t="t" r="r" b="b"/>
              <a:pathLst>
                <a:path w="4131945" h="1763395">
                  <a:moveTo>
                    <a:pt x="4131563" y="0"/>
                  </a:moveTo>
                  <a:lnTo>
                    <a:pt x="0" y="0"/>
                  </a:lnTo>
                  <a:lnTo>
                    <a:pt x="0" y="1763268"/>
                  </a:lnTo>
                  <a:lnTo>
                    <a:pt x="4131563" y="1763268"/>
                  </a:lnTo>
                  <a:lnTo>
                    <a:pt x="413156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2862198" y="2444242"/>
            <a:ext cx="3295015" cy="8794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" algn="ctr">
              <a:lnSpc>
                <a:spcPct val="100000"/>
              </a:lnSpc>
              <a:spcBef>
                <a:spcPts val="100"/>
              </a:spcBef>
            </a:pPr>
            <a:r>
              <a:rPr sz="1400" i="1" spc="-60" dirty="0">
                <a:solidFill>
                  <a:srgbClr val="13405D"/>
                </a:solidFill>
                <a:latin typeface="Arial"/>
                <a:cs typeface="Arial"/>
              </a:rPr>
              <a:t>Ví </a:t>
            </a:r>
            <a:r>
              <a:rPr sz="1400" i="1" spc="-20" dirty="0">
                <a:solidFill>
                  <a:srgbClr val="13405D"/>
                </a:solidFill>
                <a:latin typeface="Arial"/>
                <a:cs typeface="Arial"/>
              </a:rPr>
              <a:t>dụ giao</a:t>
            </a:r>
            <a:r>
              <a:rPr sz="1400" i="1" spc="-5" dirty="0">
                <a:solidFill>
                  <a:srgbClr val="13405D"/>
                </a:solidFill>
                <a:latin typeface="Arial"/>
                <a:cs typeface="Arial"/>
              </a:rPr>
              <a:t> </a:t>
            </a:r>
            <a:r>
              <a:rPr sz="1400" i="1" spc="-30" dirty="0">
                <a:solidFill>
                  <a:srgbClr val="13405D"/>
                </a:solidFill>
                <a:latin typeface="Arial"/>
                <a:cs typeface="Arial"/>
              </a:rPr>
              <a:t>tiếp:</a:t>
            </a:r>
            <a:endParaRPr sz="1400">
              <a:latin typeface="Arial"/>
              <a:cs typeface="Arial"/>
            </a:endParaRPr>
          </a:p>
          <a:p>
            <a:pPr marL="12700" marR="5080" algn="ctr">
              <a:lnSpc>
                <a:spcPct val="100000"/>
              </a:lnSpc>
              <a:spcBef>
                <a:spcPts val="5"/>
              </a:spcBef>
            </a:pPr>
            <a:r>
              <a:rPr sz="1400" i="1" spc="-114" dirty="0">
                <a:solidFill>
                  <a:srgbClr val="13405D"/>
                </a:solidFill>
                <a:latin typeface="Arial"/>
                <a:cs typeface="Arial"/>
              </a:rPr>
              <a:t>Em </a:t>
            </a:r>
            <a:r>
              <a:rPr sz="1400" i="1" spc="-30" dirty="0">
                <a:solidFill>
                  <a:srgbClr val="13405D"/>
                </a:solidFill>
                <a:latin typeface="Arial"/>
                <a:cs typeface="Arial"/>
              </a:rPr>
              <a:t>đã </a:t>
            </a:r>
            <a:r>
              <a:rPr sz="1400" i="1" spc="20" dirty="0">
                <a:solidFill>
                  <a:srgbClr val="13405D"/>
                </a:solidFill>
                <a:latin typeface="Arial"/>
                <a:cs typeface="Arial"/>
              </a:rPr>
              <a:t>thi </a:t>
            </a:r>
            <a:r>
              <a:rPr sz="1400" i="1" spc="-45" dirty="0">
                <a:solidFill>
                  <a:srgbClr val="13405D"/>
                </a:solidFill>
                <a:latin typeface="Arial"/>
                <a:cs typeface="Arial"/>
              </a:rPr>
              <a:t>công </a:t>
            </a:r>
            <a:r>
              <a:rPr sz="1400" i="1" spc="-35" dirty="0">
                <a:solidFill>
                  <a:srgbClr val="13405D"/>
                </a:solidFill>
                <a:latin typeface="Arial"/>
                <a:cs typeface="Arial"/>
              </a:rPr>
              <a:t>xong </a:t>
            </a:r>
            <a:r>
              <a:rPr sz="1400" i="1" spc="-25" dirty="0">
                <a:solidFill>
                  <a:srgbClr val="13405D"/>
                </a:solidFill>
                <a:latin typeface="Arial"/>
                <a:cs typeface="Arial"/>
              </a:rPr>
              <a:t>modem </a:t>
            </a:r>
            <a:r>
              <a:rPr sz="1400" i="1" dirty="0">
                <a:solidFill>
                  <a:srgbClr val="13405D"/>
                </a:solidFill>
                <a:latin typeface="Arial"/>
                <a:cs typeface="Arial"/>
              </a:rPr>
              <a:t>wifi </a:t>
            </a:r>
            <a:r>
              <a:rPr sz="1400" i="1" spc="-50" dirty="0">
                <a:solidFill>
                  <a:srgbClr val="13405D"/>
                </a:solidFill>
                <a:latin typeface="Arial"/>
                <a:cs typeface="Arial"/>
              </a:rPr>
              <a:t>6 cho </a:t>
            </a:r>
            <a:r>
              <a:rPr sz="1400" i="1" spc="-15" dirty="0">
                <a:solidFill>
                  <a:srgbClr val="13405D"/>
                </a:solidFill>
                <a:latin typeface="Arial"/>
                <a:cs typeface="Arial"/>
              </a:rPr>
              <a:t>nhà  mình </a:t>
            </a:r>
            <a:r>
              <a:rPr sz="1400" i="1" dirty="0">
                <a:solidFill>
                  <a:srgbClr val="13405D"/>
                </a:solidFill>
                <a:latin typeface="Arial"/>
                <a:cs typeface="Arial"/>
              </a:rPr>
              <a:t>rồi </a:t>
            </a:r>
            <a:r>
              <a:rPr sz="1400" i="1" spc="-55" dirty="0">
                <a:solidFill>
                  <a:srgbClr val="13405D"/>
                </a:solidFill>
                <a:latin typeface="Arial"/>
                <a:cs typeface="Arial"/>
              </a:rPr>
              <a:t>ạ, </a:t>
            </a:r>
            <a:r>
              <a:rPr sz="1400" i="1" spc="-45" dirty="0">
                <a:solidFill>
                  <a:srgbClr val="13405D"/>
                </a:solidFill>
                <a:latin typeface="Arial"/>
                <a:cs typeface="Arial"/>
              </a:rPr>
              <a:t>em </a:t>
            </a:r>
            <a:r>
              <a:rPr sz="1400" i="1" spc="-20" dirty="0">
                <a:solidFill>
                  <a:srgbClr val="13405D"/>
                </a:solidFill>
                <a:latin typeface="Arial"/>
                <a:cs typeface="Arial"/>
              </a:rPr>
              <a:t>xin </a:t>
            </a:r>
            <a:r>
              <a:rPr sz="1400" i="1" spc="-40" dirty="0">
                <a:solidFill>
                  <a:srgbClr val="13405D"/>
                </a:solidFill>
                <a:latin typeface="Arial"/>
                <a:cs typeface="Arial"/>
              </a:rPr>
              <a:t>phép </a:t>
            </a:r>
            <a:r>
              <a:rPr sz="1400" i="1" spc="-15" dirty="0">
                <a:solidFill>
                  <a:srgbClr val="13405D"/>
                </a:solidFill>
                <a:latin typeface="Arial"/>
                <a:cs typeface="Arial"/>
              </a:rPr>
              <a:t>anh </a:t>
            </a:r>
            <a:r>
              <a:rPr sz="1400" i="1" spc="-40" dirty="0">
                <a:solidFill>
                  <a:srgbClr val="13405D"/>
                </a:solidFill>
                <a:latin typeface="Arial"/>
                <a:cs typeface="Arial"/>
              </a:rPr>
              <a:t>(chị) </a:t>
            </a:r>
            <a:r>
              <a:rPr sz="1400" i="1" spc="-50" dirty="0">
                <a:solidFill>
                  <a:srgbClr val="13405D"/>
                </a:solidFill>
                <a:latin typeface="Arial"/>
                <a:cs typeface="Arial"/>
              </a:rPr>
              <a:t>cho </a:t>
            </a:r>
            <a:r>
              <a:rPr sz="1400" i="1" spc="-45" dirty="0">
                <a:solidFill>
                  <a:srgbClr val="13405D"/>
                </a:solidFill>
                <a:latin typeface="Arial"/>
                <a:cs typeface="Arial"/>
              </a:rPr>
              <a:t>em  </a:t>
            </a:r>
            <a:r>
              <a:rPr sz="1400" i="1" spc="10" dirty="0">
                <a:solidFill>
                  <a:srgbClr val="13405D"/>
                </a:solidFill>
                <a:latin typeface="Arial"/>
                <a:cs typeface="Arial"/>
              </a:rPr>
              <a:t>thu </a:t>
            </a:r>
            <a:r>
              <a:rPr sz="1400" i="1" spc="-85" dirty="0">
                <a:solidFill>
                  <a:srgbClr val="13405D"/>
                </a:solidFill>
                <a:latin typeface="Arial"/>
                <a:cs typeface="Arial"/>
              </a:rPr>
              <a:t>330k </a:t>
            </a:r>
            <a:r>
              <a:rPr sz="1400" i="1" spc="-10" dirty="0">
                <a:solidFill>
                  <a:srgbClr val="13405D"/>
                </a:solidFill>
                <a:latin typeface="Arial"/>
                <a:cs typeface="Arial"/>
              </a:rPr>
              <a:t>tiền </a:t>
            </a:r>
            <a:r>
              <a:rPr sz="1400" i="1" spc="-50" dirty="0">
                <a:solidFill>
                  <a:srgbClr val="13405D"/>
                </a:solidFill>
                <a:latin typeface="Arial"/>
                <a:cs typeface="Arial"/>
              </a:rPr>
              <a:t>chuyển </a:t>
            </a:r>
            <a:r>
              <a:rPr sz="1400" i="1" spc="-15" dirty="0">
                <a:solidFill>
                  <a:srgbClr val="13405D"/>
                </a:solidFill>
                <a:latin typeface="Arial"/>
                <a:cs typeface="Arial"/>
              </a:rPr>
              <a:t>đổi </a:t>
            </a:r>
            <a:r>
              <a:rPr sz="1400" i="1" spc="-5" dirty="0">
                <a:solidFill>
                  <a:srgbClr val="13405D"/>
                </a:solidFill>
                <a:latin typeface="Arial"/>
                <a:cs typeface="Arial"/>
              </a:rPr>
              <a:t>thiết </a:t>
            </a:r>
            <a:r>
              <a:rPr sz="1400" i="1" spc="-10" dirty="0">
                <a:solidFill>
                  <a:srgbClr val="13405D"/>
                </a:solidFill>
                <a:latin typeface="Arial"/>
                <a:cs typeface="Arial"/>
              </a:rPr>
              <a:t>bị </a:t>
            </a:r>
            <a:r>
              <a:rPr sz="1400" i="1" spc="114" dirty="0">
                <a:solidFill>
                  <a:srgbClr val="13405D"/>
                </a:solidFill>
                <a:latin typeface="Arial"/>
                <a:cs typeface="Arial"/>
              </a:rPr>
              <a:t>&amp; </a:t>
            </a:r>
            <a:r>
              <a:rPr sz="1400" i="1" spc="-85" dirty="0">
                <a:solidFill>
                  <a:srgbClr val="13405D"/>
                </a:solidFill>
                <a:latin typeface="Arial"/>
                <a:cs typeface="Arial"/>
              </a:rPr>
              <a:t>22k</a:t>
            </a:r>
            <a:r>
              <a:rPr sz="1400" i="1" spc="-225" dirty="0">
                <a:solidFill>
                  <a:srgbClr val="13405D"/>
                </a:solidFill>
                <a:latin typeface="Arial"/>
                <a:cs typeface="Arial"/>
              </a:rPr>
              <a:t> </a:t>
            </a:r>
            <a:r>
              <a:rPr sz="1400" i="1" spc="-10" dirty="0">
                <a:solidFill>
                  <a:srgbClr val="13405D"/>
                </a:solidFill>
                <a:latin typeface="Arial"/>
                <a:cs typeface="Arial"/>
              </a:rPr>
              <a:t>tiền</a:t>
            </a:r>
            <a:endParaRPr sz="1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257169" y="3297377"/>
            <a:ext cx="250825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i="1" spc="-30" dirty="0">
                <a:solidFill>
                  <a:srgbClr val="13405D"/>
                </a:solidFill>
                <a:latin typeface="Arial"/>
                <a:cs typeface="Arial"/>
              </a:rPr>
              <a:t>phí </a:t>
            </a:r>
            <a:r>
              <a:rPr sz="1400" i="1" spc="-114" dirty="0">
                <a:solidFill>
                  <a:srgbClr val="13405D"/>
                </a:solidFill>
                <a:latin typeface="Arial"/>
                <a:cs typeface="Arial"/>
              </a:rPr>
              <a:t>sử </a:t>
            </a:r>
            <a:r>
              <a:rPr sz="1400" i="1" spc="-15" dirty="0">
                <a:solidFill>
                  <a:srgbClr val="13405D"/>
                </a:solidFill>
                <a:latin typeface="Arial"/>
                <a:cs typeface="Arial"/>
              </a:rPr>
              <a:t>dụng </a:t>
            </a:r>
            <a:r>
              <a:rPr sz="1400" i="1" spc="-30" dirty="0">
                <a:solidFill>
                  <a:srgbClr val="13405D"/>
                </a:solidFill>
                <a:latin typeface="Arial"/>
                <a:cs typeface="Arial"/>
              </a:rPr>
              <a:t>dịch vụ </a:t>
            </a:r>
            <a:r>
              <a:rPr sz="1400" i="1" spc="5" dirty="0">
                <a:solidFill>
                  <a:srgbClr val="13405D"/>
                </a:solidFill>
                <a:latin typeface="Arial"/>
                <a:cs typeface="Arial"/>
              </a:rPr>
              <a:t>mỗi </a:t>
            </a:r>
            <a:r>
              <a:rPr sz="1400" i="1" spc="-5" dirty="0">
                <a:solidFill>
                  <a:srgbClr val="13405D"/>
                </a:solidFill>
                <a:latin typeface="Arial"/>
                <a:cs typeface="Arial"/>
              </a:rPr>
              <a:t>tháng</a:t>
            </a:r>
            <a:r>
              <a:rPr sz="1400" i="1" spc="-55" dirty="0">
                <a:solidFill>
                  <a:srgbClr val="13405D"/>
                </a:solidFill>
                <a:latin typeface="Arial"/>
                <a:cs typeface="Arial"/>
              </a:rPr>
              <a:t> ạ.</a:t>
            </a:r>
            <a:endParaRPr sz="14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063234" y="3307841"/>
            <a:ext cx="1905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360" dirty="0">
                <a:solidFill>
                  <a:srgbClr val="13405D"/>
                </a:solidFill>
                <a:latin typeface="Verdana"/>
                <a:cs typeface="Verdana"/>
              </a:rPr>
              <a:t>”</a:t>
            </a:r>
            <a:endParaRPr sz="3600">
              <a:latin typeface="Verdana"/>
              <a:cs typeface="Verdan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572257" y="2242820"/>
            <a:ext cx="1905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360" dirty="0">
                <a:solidFill>
                  <a:srgbClr val="13405D"/>
                </a:solidFill>
                <a:latin typeface="Verdana"/>
                <a:cs typeface="Verdana"/>
              </a:rPr>
              <a:t>“</a:t>
            </a:r>
            <a:endParaRPr sz="3600">
              <a:latin typeface="Verdana"/>
              <a:cs typeface="Verdan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916048" y="4260596"/>
            <a:ext cx="5304790" cy="6667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1270" algn="ctr">
              <a:lnSpc>
                <a:spcPct val="100000"/>
              </a:lnSpc>
              <a:spcBef>
                <a:spcPts val="100"/>
              </a:spcBef>
            </a:pPr>
            <a:r>
              <a:rPr sz="1400" spc="-110" dirty="0">
                <a:solidFill>
                  <a:srgbClr val="FF0000"/>
                </a:solidFill>
                <a:latin typeface="Arial"/>
                <a:cs typeface="Arial"/>
              </a:rPr>
              <a:t>Lưu </a:t>
            </a:r>
            <a:r>
              <a:rPr sz="1400" spc="-70" dirty="0">
                <a:solidFill>
                  <a:srgbClr val="FF0000"/>
                </a:solidFill>
                <a:latin typeface="Arial"/>
                <a:cs typeface="Arial"/>
              </a:rPr>
              <a:t>ý: </a:t>
            </a:r>
            <a:r>
              <a:rPr sz="1400" spc="-114" dirty="0">
                <a:solidFill>
                  <a:srgbClr val="FF0000"/>
                </a:solidFill>
                <a:latin typeface="Arial"/>
                <a:cs typeface="Arial"/>
              </a:rPr>
              <a:t>Số </a:t>
            </a:r>
            <a:r>
              <a:rPr sz="1400" spc="-20" dirty="0">
                <a:solidFill>
                  <a:srgbClr val="FF0000"/>
                </a:solidFill>
                <a:latin typeface="Arial"/>
                <a:cs typeface="Arial"/>
              </a:rPr>
              <a:t>tiền </a:t>
            </a:r>
            <a:r>
              <a:rPr sz="1400" spc="-10" dirty="0">
                <a:solidFill>
                  <a:srgbClr val="FF0000"/>
                </a:solidFill>
                <a:latin typeface="Arial"/>
                <a:cs typeface="Arial"/>
              </a:rPr>
              <a:t>thu </a:t>
            </a:r>
            <a:r>
              <a:rPr sz="1400" spc="-30" dirty="0">
                <a:solidFill>
                  <a:srgbClr val="FF0000"/>
                </a:solidFill>
                <a:latin typeface="Arial"/>
                <a:cs typeface="Arial"/>
              </a:rPr>
              <a:t>có </a:t>
            </a:r>
            <a:r>
              <a:rPr sz="1400" spc="-15" dirty="0">
                <a:solidFill>
                  <a:srgbClr val="FF0000"/>
                </a:solidFill>
                <a:latin typeface="Arial"/>
                <a:cs typeface="Arial"/>
              </a:rPr>
              <a:t>thể </a:t>
            </a:r>
            <a:r>
              <a:rPr sz="1400" spc="-40" dirty="0">
                <a:solidFill>
                  <a:srgbClr val="FF0000"/>
                </a:solidFill>
                <a:latin typeface="Arial"/>
                <a:cs typeface="Arial"/>
              </a:rPr>
              <a:t>thay </a:t>
            </a:r>
            <a:r>
              <a:rPr sz="1400" spc="5" dirty="0">
                <a:solidFill>
                  <a:srgbClr val="FF0000"/>
                </a:solidFill>
                <a:latin typeface="Arial"/>
                <a:cs typeface="Arial"/>
              </a:rPr>
              <a:t>đổi </a:t>
            </a:r>
            <a:r>
              <a:rPr sz="1400" spc="-10" dirty="0">
                <a:solidFill>
                  <a:srgbClr val="FF0000"/>
                </a:solidFill>
                <a:latin typeface="Arial"/>
                <a:cs typeface="Arial"/>
              </a:rPr>
              <a:t>theo </a:t>
            </a:r>
            <a:r>
              <a:rPr sz="1400" spc="-50" dirty="0">
                <a:solidFill>
                  <a:srgbClr val="FF0000"/>
                </a:solidFill>
                <a:latin typeface="Arial"/>
                <a:cs typeface="Arial"/>
              </a:rPr>
              <a:t>chính </a:t>
            </a:r>
            <a:r>
              <a:rPr sz="1400" spc="-80" dirty="0">
                <a:solidFill>
                  <a:srgbClr val="FF0000"/>
                </a:solidFill>
                <a:latin typeface="Arial"/>
                <a:cs typeface="Arial"/>
              </a:rPr>
              <a:t>sách </a:t>
            </a:r>
            <a:r>
              <a:rPr sz="1400" spc="-55" dirty="0">
                <a:solidFill>
                  <a:srgbClr val="FF0000"/>
                </a:solidFill>
                <a:latin typeface="Arial"/>
                <a:cs typeface="Arial"/>
              </a:rPr>
              <a:t>của </a:t>
            </a:r>
            <a:r>
              <a:rPr sz="1400" spc="-20" dirty="0">
                <a:solidFill>
                  <a:srgbClr val="FF0000"/>
                </a:solidFill>
                <a:latin typeface="Arial"/>
                <a:cs typeface="Arial"/>
              </a:rPr>
              <a:t>công </a:t>
            </a:r>
            <a:r>
              <a:rPr sz="1400" spc="-70" dirty="0">
                <a:solidFill>
                  <a:srgbClr val="FF0000"/>
                </a:solidFill>
                <a:latin typeface="Arial"/>
                <a:cs typeface="Arial"/>
              </a:rPr>
              <a:t>ty, </a:t>
            </a:r>
            <a:r>
              <a:rPr sz="1400" spc="-15" dirty="0">
                <a:solidFill>
                  <a:srgbClr val="FF0000"/>
                </a:solidFill>
                <a:latin typeface="Arial"/>
                <a:cs typeface="Arial"/>
              </a:rPr>
              <a:t>luôn  </a:t>
            </a:r>
            <a:r>
              <a:rPr sz="1400" spc="-40" dirty="0">
                <a:solidFill>
                  <a:srgbClr val="FF0000"/>
                </a:solidFill>
                <a:latin typeface="Arial"/>
                <a:cs typeface="Arial"/>
              </a:rPr>
              <a:t>kiểm </a:t>
            </a:r>
            <a:r>
              <a:rPr sz="1400" spc="-20" dirty="0">
                <a:solidFill>
                  <a:srgbClr val="FF0000"/>
                </a:solidFill>
                <a:latin typeface="Arial"/>
                <a:cs typeface="Arial"/>
              </a:rPr>
              <a:t>tra </a:t>
            </a:r>
            <a:r>
              <a:rPr sz="1400" spc="-50" dirty="0">
                <a:solidFill>
                  <a:srgbClr val="FF0000"/>
                </a:solidFill>
                <a:latin typeface="Arial"/>
                <a:cs typeface="Arial"/>
              </a:rPr>
              <a:t>chính </a:t>
            </a:r>
            <a:r>
              <a:rPr sz="1400" spc="-80" dirty="0">
                <a:solidFill>
                  <a:srgbClr val="FF0000"/>
                </a:solidFill>
                <a:latin typeface="Arial"/>
                <a:cs typeface="Arial"/>
              </a:rPr>
              <a:t>sách </a:t>
            </a:r>
            <a:r>
              <a:rPr sz="1400" spc="-35" dirty="0">
                <a:solidFill>
                  <a:srgbClr val="FF0000"/>
                </a:solidFill>
                <a:latin typeface="Arial"/>
                <a:cs typeface="Arial"/>
              </a:rPr>
              <a:t>bán </a:t>
            </a:r>
            <a:r>
              <a:rPr sz="1400" spc="-30" dirty="0">
                <a:solidFill>
                  <a:srgbClr val="FF0000"/>
                </a:solidFill>
                <a:latin typeface="Arial"/>
                <a:cs typeface="Arial"/>
              </a:rPr>
              <a:t>hàng </a:t>
            </a:r>
            <a:r>
              <a:rPr sz="1400" spc="-35" dirty="0">
                <a:solidFill>
                  <a:srgbClr val="FF0000"/>
                </a:solidFill>
                <a:latin typeface="Arial"/>
                <a:cs typeface="Arial"/>
              </a:rPr>
              <a:t>hiện </a:t>
            </a:r>
            <a:r>
              <a:rPr sz="1400" spc="-40" dirty="0">
                <a:solidFill>
                  <a:srgbClr val="FF0000"/>
                </a:solidFill>
                <a:latin typeface="Arial"/>
                <a:cs typeface="Arial"/>
              </a:rPr>
              <a:t>hành </a:t>
            </a:r>
            <a:r>
              <a:rPr sz="1400" spc="-25" dirty="0">
                <a:solidFill>
                  <a:srgbClr val="FF0000"/>
                </a:solidFill>
                <a:latin typeface="Arial"/>
                <a:cs typeface="Arial"/>
              </a:rPr>
              <a:t>tại </a:t>
            </a:r>
            <a:r>
              <a:rPr sz="1400" spc="-35" dirty="0">
                <a:solidFill>
                  <a:srgbClr val="FF0000"/>
                </a:solidFill>
                <a:latin typeface="Arial"/>
                <a:cs typeface="Arial"/>
              </a:rPr>
              <a:t>thời </a:t>
            </a:r>
            <a:r>
              <a:rPr sz="1400" spc="-20" dirty="0">
                <a:solidFill>
                  <a:srgbClr val="FF0000"/>
                </a:solidFill>
                <a:latin typeface="Arial"/>
                <a:cs typeface="Arial"/>
              </a:rPr>
              <a:t>điểm </a:t>
            </a:r>
            <a:r>
              <a:rPr sz="1400" spc="-70" dirty="0">
                <a:solidFill>
                  <a:srgbClr val="FF0000"/>
                </a:solidFill>
                <a:latin typeface="Arial"/>
                <a:cs typeface="Arial"/>
              </a:rPr>
              <a:t>tư </a:t>
            </a:r>
            <a:r>
              <a:rPr sz="1400" spc="-55" dirty="0">
                <a:solidFill>
                  <a:srgbClr val="FF0000"/>
                </a:solidFill>
                <a:latin typeface="Arial"/>
                <a:cs typeface="Arial"/>
              </a:rPr>
              <a:t>vấn </a:t>
            </a:r>
            <a:r>
              <a:rPr sz="1400" spc="-25" dirty="0">
                <a:solidFill>
                  <a:srgbClr val="FF0000"/>
                </a:solidFill>
                <a:latin typeface="Arial"/>
                <a:cs typeface="Arial"/>
              </a:rPr>
              <a:t>cho </a:t>
            </a:r>
            <a:r>
              <a:rPr sz="1400" spc="-60" dirty="0">
                <a:solidFill>
                  <a:srgbClr val="FF0000"/>
                </a:solidFill>
                <a:latin typeface="Arial"/>
                <a:cs typeface="Arial"/>
              </a:rPr>
              <a:t>khách  </a:t>
            </a:r>
            <a:r>
              <a:rPr sz="1400" spc="-40" dirty="0">
                <a:solidFill>
                  <a:srgbClr val="FF0000"/>
                </a:solidFill>
                <a:latin typeface="Arial"/>
                <a:cs typeface="Arial"/>
              </a:rPr>
              <a:t>hàng.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4000" y="0"/>
                </a:moveTo>
                <a:lnTo>
                  <a:pt x="0" y="0"/>
                </a:lnTo>
                <a:lnTo>
                  <a:pt x="0" y="5143500"/>
                </a:lnTo>
                <a:lnTo>
                  <a:pt x="9144000" y="5143500"/>
                </a:lnTo>
                <a:lnTo>
                  <a:pt x="9144000" y="0"/>
                </a:lnTo>
                <a:close/>
              </a:path>
            </a:pathLst>
          </a:custGeom>
          <a:solidFill>
            <a:srgbClr val="212A35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3893820"/>
            <a:ext cx="9144000" cy="1249680"/>
            <a:chOff x="0" y="3893820"/>
            <a:chExt cx="9144000" cy="1249680"/>
          </a:xfrm>
        </p:grpSpPr>
        <p:sp>
          <p:nvSpPr>
            <p:cNvPr id="4" name="object 4"/>
            <p:cNvSpPr/>
            <p:nvPr/>
          </p:nvSpPr>
          <p:spPr>
            <a:xfrm>
              <a:off x="1524000" y="4579620"/>
              <a:ext cx="1524000" cy="472440"/>
            </a:xfrm>
            <a:custGeom>
              <a:avLst/>
              <a:gdLst/>
              <a:ahLst/>
              <a:cxnLst/>
              <a:rect l="l" t="t" r="r" b="b"/>
              <a:pathLst>
                <a:path w="1524000" h="472439">
                  <a:moveTo>
                    <a:pt x="0" y="472439"/>
                  </a:moveTo>
                  <a:lnTo>
                    <a:pt x="1524000" y="472439"/>
                  </a:lnTo>
                  <a:lnTo>
                    <a:pt x="1524000" y="0"/>
                  </a:lnTo>
                  <a:lnTo>
                    <a:pt x="0" y="0"/>
                  </a:lnTo>
                  <a:lnTo>
                    <a:pt x="0" y="472439"/>
                  </a:lnTo>
                  <a:close/>
                </a:path>
              </a:pathLst>
            </a:custGeom>
            <a:solidFill>
              <a:srgbClr val="1F5F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048000" y="4579620"/>
              <a:ext cx="1524000" cy="472440"/>
            </a:xfrm>
            <a:custGeom>
              <a:avLst/>
              <a:gdLst/>
              <a:ahLst/>
              <a:cxnLst/>
              <a:rect l="l" t="t" r="r" b="b"/>
              <a:pathLst>
                <a:path w="1524000" h="472439">
                  <a:moveTo>
                    <a:pt x="0" y="472439"/>
                  </a:moveTo>
                  <a:lnTo>
                    <a:pt x="1524000" y="472439"/>
                  </a:lnTo>
                  <a:lnTo>
                    <a:pt x="1524000" y="0"/>
                  </a:lnTo>
                  <a:lnTo>
                    <a:pt x="0" y="0"/>
                  </a:lnTo>
                  <a:lnTo>
                    <a:pt x="0" y="472439"/>
                  </a:lnTo>
                  <a:close/>
                </a:path>
              </a:pathLst>
            </a:custGeom>
            <a:solidFill>
              <a:srgbClr val="2980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572000" y="4579620"/>
              <a:ext cx="1524000" cy="472440"/>
            </a:xfrm>
            <a:custGeom>
              <a:avLst/>
              <a:gdLst/>
              <a:ahLst/>
              <a:cxnLst/>
              <a:rect l="l" t="t" r="r" b="b"/>
              <a:pathLst>
                <a:path w="1524000" h="472439">
                  <a:moveTo>
                    <a:pt x="0" y="472439"/>
                  </a:moveTo>
                  <a:lnTo>
                    <a:pt x="1524000" y="472439"/>
                  </a:lnTo>
                  <a:lnTo>
                    <a:pt x="1524000" y="0"/>
                  </a:lnTo>
                  <a:lnTo>
                    <a:pt x="0" y="0"/>
                  </a:lnTo>
                  <a:lnTo>
                    <a:pt x="0" y="472439"/>
                  </a:lnTo>
                  <a:close/>
                </a:path>
              </a:pathLst>
            </a:custGeom>
            <a:solidFill>
              <a:srgbClr val="4097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096000" y="4579620"/>
              <a:ext cx="1524000" cy="472440"/>
            </a:xfrm>
            <a:custGeom>
              <a:avLst/>
              <a:gdLst/>
              <a:ahLst/>
              <a:cxnLst/>
              <a:rect l="l" t="t" r="r" b="b"/>
              <a:pathLst>
                <a:path w="1524000" h="472439">
                  <a:moveTo>
                    <a:pt x="0" y="472439"/>
                  </a:moveTo>
                  <a:lnTo>
                    <a:pt x="1524000" y="472439"/>
                  </a:lnTo>
                  <a:lnTo>
                    <a:pt x="1524000" y="0"/>
                  </a:lnTo>
                  <a:lnTo>
                    <a:pt x="0" y="0"/>
                  </a:lnTo>
                  <a:lnTo>
                    <a:pt x="0" y="472439"/>
                  </a:lnTo>
                  <a:close/>
                </a:path>
              </a:pathLst>
            </a:custGeom>
            <a:solidFill>
              <a:srgbClr val="7AB8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620000" y="3893820"/>
              <a:ext cx="1524000" cy="1158240"/>
            </a:xfrm>
            <a:custGeom>
              <a:avLst/>
              <a:gdLst/>
              <a:ahLst/>
              <a:cxnLst/>
              <a:rect l="l" t="t" r="r" b="b"/>
              <a:pathLst>
                <a:path w="1524000" h="1158239">
                  <a:moveTo>
                    <a:pt x="0" y="1158239"/>
                  </a:moveTo>
                  <a:lnTo>
                    <a:pt x="1524000" y="1158239"/>
                  </a:lnTo>
                  <a:lnTo>
                    <a:pt x="1524000" y="0"/>
                  </a:lnTo>
                  <a:lnTo>
                    <a:pt x="0" y="0"/>
                  </a:lnTo>
                  <a:lnTo>
                    <a:pt x="0" y="1158239"/>
                  </a:lnTo>
                  <a:close/>
                </a:path>
              </a:pathLst>
            </a:custGeom>
            <a:solidFill>
              <a:srgbClr val="9FCA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0" y="4579620"/>
              <a:ext cx="1524000" cy="472440"/>
            </a:xfrm>
            <a:custGeom>
              <a:avLst/>
              <a:gdLst/>
              <a:ahLst/>
              <a:cxnLst/>
              <a:rect l="l" t="t" r="r" b="b"/>
              <a:pathLst>
                <a:path w="1524000" h="472439">
                  <a:moveTo>
                    <a:pt x="0" y="472439"/>
                  </a:moveTo>
                  <a:lnTo>
                    <a:pt x="1524000" y="472439"/>
                  </a:lnTo>
                  <a:lnTo>
                    <a:pt x="1524000" y="0"/>
                  </a:lnTo>
                  <a:lnTo>
                    <a:pt x="0" y="0"/>
                  </a:lnTo>
                  <a:lnTo>
                    <a:pt x="0" y="472439"/>
                  </a:lnTo>
                  <a:close/>
                </a:path>
              </a:pathLst>
            </a:custGeom>
            <a:solidFill>
              <a:srgbClr val="C5DF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524000" y="5052059"/>
              <a:ext cx="1524000" cy="91440"/>
            </a:xfrm>
            <a:custGeom>
              <a:avLst/>
              <a:gdLst/>
              <a:ahLst/>
              <a:cxnLst/>
              <a:rect l="l" t="t" r="r" b="b"/>
              <a:pathLst>
                <a:path w="1524000" h="91439">
                  <a:moveTo>
                    <a:pt x="1524000" y="0"/>
                  </a:moveTo>
                  <a:lnTo>
                    <a:pt x="0" y="0"/>
                  </a:lnTo>
                  <a:lnTo>
                    <a:pt x="0" y="91440"/>
                  </a:lnTo>
                  <a:lnTo>
                    <a:pt x="1524000" y="91440"/>
                  </a:lnTo>
                  <a:lnTo>
                    <a:pt x="1524000" y="0"/>
                  </a:lnTo>
                  <a:close/>
                </a:path>
              </a:pathLst>
            </a:custGeom>
            <a:solidFill>
              <a:srgbClr val="1747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048000" y="5052059"/>
              <a:ext cx="1524000" cy="91440"/>
            </a:xfrm>
            <a:custGeom>
              <a:avLst/>
              <a:gdLst/>
              <a:ahLst/>
              <a:cxnLst/>
              <a:rect l="l" t="t" r="r" b="b"/>
              <a:pathLst>
                <a:path w="1524000" h="91439">
                  <a:moveTo>
                    <a:pt x="1524000" y="0"/>
                  </a:moveTo>
                  <a:lnTo>
                    <a:pt x="0" y="0"/>
                  </a:lnTo>
                  <a:lnTo>
                    <a:pt x="0" y="91440"/>
                  </a:lnTo>
                  <a:lnTo>
                    <a:pt x="1524000" y="91440"/>
                  </a:lnTo>
                  <a:lnTo>
                    <a:pt x="1524000" y="0"/>
                  </a:lnTo>
                  <a:close/>
                </a:path>
              </a:pathLst>
            </a:custGeom>
            <a:solidFill>
              <a:srgbClr val="1F5F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572000" y="5052059"/>
              <a:ext cx="1524000" cy="91440"/>
            </a:xfrm>
            <a:custGeom>
              <a:avLst/>
              <a:gdLst/>
              <a:ahLst/>
              <a:cxnLst/>
              <a:rect l="l" t="t" r="r" b="b"/>
              <a:pathLst>
                <a:path w="1524000" h="91439">
                  <a:moveTo>
                    <a:pt x="1524000" y="0"/>
                  </a:moveTo>
                  <a:lnTo>
                    <a:pt x="0" y="0"/>
                  </a:lnTo>
                  <a:lnTo>
                    <a:pt x="0" y="91440"/>
                  </a:lnTo>
                  <a:lnTo>
                    <a:pt x="1524000" y="91440"/>
                  </a:lnTo>
                  <a:lnTo>
                    <a:pt x="1524000" y="0"/>
                  </a:lnTo>
                  <a:close/>
                </a:path>
              </a:pathLst>
            </a:custGeom>
            <a:solidFill>
              <a:srgbClr val="2574A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6096000" y="5052059"/>
              <a:ext cx="1524000" cy="91440"/>
            </a:xfrm>
            <a:custGeom>
              <a:avLst/>
              <a:gdLst/>
              <a:ahLst/>
              <a:cxnLst/>
              <a:rect l="l" t="t" r="r" b="b"/>
              <a:pathLst>
                <a:path w="1524000" h="91439">
                  <a:moveTo>
                    <a:pt x="1524000" y="0"/>
                  </a:moveTo>
                  <a:lnTo>
                    <a:pt x="0" y="0"/>
                  </a:lnTo>
                  <a:lnTo>
                    <a:pt x="0" y="91440"/>
                  </a:lnTo>
                  <a:lnTo>
                    <a:pt x="1524000" y="91440"/>
                  </a:lnTo>
                  <a:lnTo>
                    <a:pt x="1524000" y="0"/>
                  </a:lnTo>
                  <a:close/>
                </a:path>
              </a:pathLst>
            </a:custGeom>
            <a:solidFill>
              <a:srgbClr val="3492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7620000" y="5052059"/>
              <a:ext cx="1524000" cy="91440"/>
            </a:xfrm>
            <a:custGeom>
              <a:avLst/>
              <a:gdLst/>
              <a:ahLst/>
              <a:cxnLst/>
              <a:rect l="l" t="t" r="r" b="b"/>
              <a:pathLst>
                <a:path w="1524000" h="91439">
                  <a:moveTo>
                    <a:pt x="1524000" y="0"/>
                  </a:moveTo>
                  <a:lnTo>
                    <a:pt x="0" y="0"/>
                  </a:lnTo>
                  <a:lnTo>
                    <a:pt x="0" y="91440"/>
                  </a:lnTo>
                  <a:lnTo>
                    <a:pt x="1524000" y="91440"/>
                  </a:lnTo>
                  <a:lnTo>
                    <a:pt x="1524000" y="0"/>
                  </a:lnTo>
                  <a:close/>
                </a:path>
              </a:pathLst>
            </a:custGeom>
            <a:solidFill>
              <a:srgbClr val="4F9F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0" y="5052060"/>
              <a:ext cx="1524000" cy="91440"/>
            </a:xfrm>
            <a:custGeom>
              <a:avLst/>
              <a:gdLst/>
              <a:ahLst/>
              <a:cxnLst/>
              <a:rect l="l" t="t" r="r" b="b"/>
              <a:pathLst>
                <a:path w="1524000" h="91439">
                  <a:moveTo>
                    <a:pt x="1524000" y="91439"/>
                  </a:moveTo>
                  <a:lnTo>
                    <a:pt x="0" y="91439"/>
                  </a:lnTo>
                  <a:lnTo>
                    <a:pt x="0" y="0"/>
                  </a:lnTo>
                  <a:lnTo>
                    <a:pt x="1524000" y="0"/>
                  </a:lnTo>
                  <a:lnTo>
                    <a:pt x="1524000" y="91439"/>
                  </a:lnTo>
                  <a:close/>
                </a:path>
              </a:pathLst>
            </a:custGeom>
            <a:solidFill>
              <a:srgbClr val="6CAE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6" name="object 16"/>
          <p:cNvGrpSpPr/>
          <p:nvPr/>
        </p:nvGrpSpPr>
        <p:grpSpPr>
          <a:xfrm>
            <a:off x="4533900" y="2926079"/>
            <a:ext cx="3886835" cy="967740"/>
            <a:chOff x="4533900" y="2926079"/>
            <a:chExt cx="3886835" cy="967740"/>
          </a:xfrm>
        </p:grpSpPr>
        <p:sp>
          <p:nvSpPr>
            <p:cNvPr id="17" name="object 17"/>
            <p:cNvSpPr/>
            <p:nvPr/>
          </p:nvSpPr>
          <p:spPr>
            <a:xfrm>
              <a:off x="4593335" y="3564635"/>
              <a:ext cx="3819525" cy="328930"/>
            </a:xfrm>
            <a:custGeom>
              <a:avLst/>
              <a:gdLst/>
              <a:ahLst/>
              <a:cxnLst/>
              <a:rect l="l" t="t" r="r" b="b"/>
              <a:pathLst>
                <a:path w="3819525" h="328929">
                  <a:moveTo>
                    <a:pt x="0" y="0"/>
                  </a:moveTo>
                  <a:lnTo>
                    <a:pt x="3819143" y="0"/>
                  </a:lnTo>
                </a:path>
                <a:path w="3819525" h="328929">
                  <a:moveTo>
                    <a:pt x="3819143" y="0"/>
                  </a:moveTo>
                  <a:lnTo>
                    <a:pt x="3819143" y="328612"/>
                  </a:lnTo>
                </a:path>
              </a:pathLst>
            </a:custGeom>
            <a:ln w="15875">
              <a:solidFill>
                <a:srgbClr val="C5DFF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4533900" y="2926079"/>
              <a:ext cx="76200" cy="645160"/>
            </a:xfrm>
            <a:custGeom>
              <a:avLst/>
              <a:gdLst/>
              <a:ahLst/>
              <a:cxnLst/>
              <a:rect l="l" t="t" r="r" b="b"/>
              <a:pathLst>
                <a:path w="76200" h="645160">
                  <a:moveTo>
                    <a:pt x="30099" y="74589"/>
                  </a:moveTo>
                  <a:lnTo>
                    <a:pt x="30099" y="645032"/>
                  </a:lnTo>
                  <a:lnTo>
                    <a:pt x="45974" y="645032"/>
                  </a:lnTo>
                  <a:lnTo>
                    <a:pt x="45974" y="76200"/>
                  </a:lnTo>
                  <a:lnTo>
                    <a:pt x="38100" y="76200"/>
                  </a:lnTo>
                  <a:lnTo>
                    <a:pt x="30099" y="74589"/>
                  </a:lnTo>
                  <a:close/>
                </a:path>
                <a:path w="76200" h="645160">
                  <a:moveTo>
                    <a:pt x="45974" y="38100"/>
                  </a:moveTo>
                  <a:lnTo>
                    <a:pt x="30099" y="38100"/>
                  </a:lnTo>
                  <a:lnTo>
                    <a:pt x="30225" y="74615"/>
                  </a:lnTo>
                  <a:lnTo>
                    <a:pt x="38100" y="76200"/>
                  </a:lnTo>
                  <a:lnTo>
                    <a:pt x="45974" y="74615"/>
                  </a:lnTo>
                  <a:lnTo>
                    <a:pt x="45974" y="38100"/>
                  </a:lnTo>
                  <a:close/>
                </a:path>
                <a:path w="76200" h="645160">
                  <a:moveTo>
                    <a:pt x="45974" y="74615"/>
                  </a:moveTo>
                  <a:lnTo>
                    <a:pt x="38100" y="76200"/>
                  </a:lnTo>
                  <a:lnTo>
                    <a:pt x="45974" y="76200"/>
                  </a:lnTo>
                  <a:lnTo>
                    <a:pt x="45974" y="74615"/>
                  </a:lnTo>
                  <a:close/>
                </a:path>
                <a:path w="76200" h="645160">
                  <a:moveTo>
                    <a:pt x="76200" y="38100"/>
                  </a:moveTo>
                  <a:lnTo>
                    <a:pt x="45974" y="38100"/>
                  </a:lnTo>
                  <a:lnTo>
                    <a:pt x="45974" y="74615"/>
                  </a:lnTo>
                  <a:lnTo>
                    <a:pt x="52947" y="73211"/>
                  </a:lnTo>
                  <a:lnTo>
                    <a:pt x="65055" y="65055"/>
                  </a:lnTo>
                  <a:lnTo>
                    <a:pt x="73211" y="52947"/>
                  </a:lnTo>
                  <a:lnTo>
                    <a:pt x="76200" y="38100"/>
                  </a:lnTo>
                  <a:close/>
                </a:path>
                <a:path w="76200" h="645160">
                  <a:moveTo>
                    <a:pt x="38100" y="0"/>
                  </a:moveTo>
                  <a:lnTo>
                    <a:pt x="23252" y="2988"/>
                  </a:lnTo>
                  <a:lnTo>
                    <a:pt x="11144" y="11144"/>
                  </a:lnTo>
                  <a:lnTo>
                    <a:pt x="2988" y="23252"/>
                  </a:lnTo>
                  <a:lnTo>
                    <a:pt x="0" y="38100"/>
                  </a:lnTo>
                  <a:lnTo>
                    <a:pt x="2988" y="52947"/>
                  </a:lnTo>
                  <a:lnTo>
                    <a:pt x="11144" y="65055"/>
                  </a:lnTo>
                  <a:lnTo>
                    <a:pt x="23252" y="73211"/>
                  </a:lnTo>
                  <a:lnTo>
                    <a:pt x="30099" y="74589"/>
                  </a:lnTo>
                  <a:lnTo>
                    <a:pt x="30099" y="38100"/>
                  </a:lnTo>
                  <a:lnTo>
                    <a:pt x="76200" y="38100"/>
                  </a:lnTo>
                  <a:lnTo>
                    <a:pt x="73211" y="23252"/>
                  </a:lnTo>
                  <a:lnTo>
                    <a:pt x="65055" y="11144"/>
                  </a:lnTo>
                  <a:lnTo>
                    <a:pt x="52947" y="2988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C5DF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xfrm>
            <a:off x="1655191" y="1221485"/>
            <a:ext cx="5875655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120265" marR="5080" indent="-2108200">
              <a:lnSpc>
                <a:spcPct val="100000"/>
              </a:lnSpc>
              <a:spcBef>
                <a:spcPts val="100"/>
              </a:spcBef>
            </a:pPr>
            <a:r>
              <a:rPr spc="-75" dirty="0">
                <a:solidFill>
                  <a:srgbClr val="FF0000"/>
                </a:solidFill>
              </a:rPr>
              <a:t>LƯU </a:t>
            </a:r>
            <a:r>
              <a:rPr spc="-65" dirty="0">
                <a:solidFill>
                  <a:srgbClr val="FF0000"/>
                </a:solidFill>
              </a:rPr>
              <a:t>Ý </a:t>
            </a:r>
            <a:r>
              <a:rPr spc="140" dirty="0"/>
              <a:t>KHI </a:t>
            </a:r>
            <a:r>
              <a:rPr spc="25" dirty="0"/>
              <a:t>SWAP</a:t>
            </a:r>
            <a:r>
              <a:rPr spc="-65" dirty="0"/>
              <a:t> </a:t>
            </a:r>
            <a:r>
              <a:rPr spc="155" dirty="0"/>
              <a:t>MODEM  </a:t>
            </a:r>
            <a:r>
              <a:rPr spc="180" dirty="0"/>
              <a:t>WI-FI</a:t>
            </a:r>
            <a:r>
              <a:rPr spc="-25" dirty="0"/>
              <a:t> </a:t>
            </a:r>
            <a:r>
              <a:rPr spc="155" dirty="0"/>
              <a:t>6</a:t>
            </a:r>
          </a:p>
        </p:txBody>
      </p:sp>
      <p:sp>
        <p:nvSpPr>
          <p:cNvPr id="20" name="object 20"/>
          <p:cNvSpPr/>
          <p:nvPr/>
        </p:nvSpPr>
        <p:spPr>
          <a:xfrm>
            <a:off x="4293108" y="2851404"/>
            <a:ext cx="558800" cy="0"/>
          </a:xfrm>
          <a:custGeom>
            <a:avLst/>
            <a:gdLst/>
            <a:ahLst/>
            <a:cxnLst/>
            <a:rect l="l" t="t" r="r" b="b"/>
            <a:pathLst>
              <a:path w="558800">
                <a:moveTo>
                  <a:pt x="0" y="0"/>
                </a:moveTo>
                <a:lnTo>
                  <a:pt x="558291" y="0"/>
                </a:lnTo>
              </a:path>
            </a:pathLst>
          </a:custGeom>
          <a:ln w="15875">
            <a:solidFill>
              <a:srgbClr val="2980B8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115300" y="4191000"/>
            <a:ext cx="533400" cy="532130"/>
          </a:xfrm>
          <a:custGeom>
            <a:avLst/>
            <a:gdLst/>
            <a:ahLst/>
            <a:cxnLst/>
            <a:rect l="l" t="t" r="r" b="b"/>
            <a:pathLst>
              <a:path w="533400" h="532129">
                <a:moveTo>
                  <a:pt x="519049" y="0"/>
                </a:moveTo>
                <a:lnTo>
                  <a:pt x="512699" y="0"/>
                </a:lnTo>
                <a:lnTo>
                  <a:pt x="509650" y="1257"/>
                </a:lnTo>
                <a:lnTo>
                  <a:pt x="507110" y="3124"/>
                </a:lnTo>
                <a:lnTo>
                  <a:pt x="8127" y="335394"/>
                </a:lnTo>
                <a:lnTo>
                  <a:pt x="3175" y="338518"/>
                </a:lnTo>
                <a:lnTo>
                  <a:pt x="0" y="344779"/>
                </a:lnTo>
                <a:lnTo>
                  <a:pt x="634" y="351040"/>
                </a:lnTo>
                <a:lnTo>
                  <a:pt x="1270" y="356666"/>
                </a:lnTo>
                <a:lnTo>
                  <a:pt x="5588" y="362305"/>
                </a:lnTo>
                <a:lnTo>
                  <a:pt x="11302" y="364807"/>
                </a:lnTo>
                <a:lnTo>
                  <a:pt x="140843" y="416737"/>
                </a:lnTo>
                <a:lnTo>
                  <a:pt x="202183" y="523735"/>
                </a:lnTo>
                <a:lnTo>
                  <a:pt x="205358" y="528751"/>
                </a:lnTo>
                <a:lnTo>
                  <a:pt x="210947" y="531876"/>
                </a:lnTo>
                <a:lnTo>
                  <a:pt x="222884" y="531876"/>
                </a:lnTo>
                <a:lnTo>
                  <a:pt x="227838" y="528751"/>
                </a:lnTo>
                <a:lnTo>
                  <a:pt x="231013" y="523735"/>
                </a:lnTo>
                <a:lnTo>
                  <a:pt x="256453" y="481190"/>
                </a:lnTo>
                <a:lnTo>
                  <a:pt x="216661" y="481190"/>
                </a:lnTo>
                <a:lnTo>
                  <a:pt x="170306" y="399846"/>
                </a:lnTo>
                <a:lnTo>
                  <a:pt x="169672" y="399846"/>
                </a:lnTo>
                <a:lnTo>
                  <a:pt x="180206" y="388581"/>
                </a:lnTo>
                <a:lnTo>
                  <a:pt x="157733" y="388581"/>
                </a:lnTo>
                <a:lnTo>
                  <a:pt x="156464" y="387324"/>
                </a:lnTo>
                <a:lnTo>
                  <a:pt x="155321" y="386080"/>
                </a:lnTo>
                <a:lnTo>
                  <a:pt x="153416" y="385457"/>
                </a:lnTo>
                <a:lnTo>
                  <a:pt x="52577" y="345401"/>
                </a:lnTo>
                <a:lnTo>
                  <a:pt x="438276" y="88849"/>
                </a:lnTo>
                <a:lnTo>
                  <a:pt x="460513" y="88849"/>
                </a:lnTo>
                <a:lnTo>
                  <a:pt x="484504" y="63195"/>
                </a:lnTo>
                <a:lnTo>
                  <a:pt x="524868" y="63195"/>
                </a:lnTo>
                <a:lnTo>
                  <a:pt x="532129" y="19392"/>
                </a:lnTo>
                <a:lnTo>
                  <a:pt x="533400" y="13144"/>
                </a:lnTo>
                <a:lnTo>
                  <a:pt x="530859" y="6261"/>
                </a:lnTo>
                <a:lnTo>
                  <a:pt x="525272" y="2501"/>
                </a:lnTo>
                <a:lnTo>
                  <a:pt x="522097" y="1257"/>
                </a:lnTo>
                <a:lnTo>
                  <a:pt x="519049" y="0"/>
                </a:lnTo>
                <a:close/>
              </a:path>
              <a:path w="533400" h="532129">
                <a:moveTo>
                  <a:pt x="354542" y="466178"/>
                </a:moveTo>
                <a:lnTo>
                  <a:pt x="265429" y="466178"/>
                </a:lnTo>
                <a:lnTo>
                  <a:pt x="426974" y="530618"/>
                </a:lnTo>
                <a:lnTo>
                  <a:pt x="430783" y="531876"/>
                </a:lnTo>
                <a:lnTo>
                  <a:pt x="435736" y="531876"/>
                </a:lnTo>
                <a:lnTo>
                  <a:pt x="453705" y="492455"/>
                </a:lnTo>
                <a:lnTo>
                  <a:pt x="420116" y="492455"/>
                </a:lnTo>
                <a:lnTo>
                  <a:pt x="354542" y="466178"/>
                </a:lnTo>
                <a:close/>
              </a:path>
              <a:path w="533400" h="532129">
                <a:moveTo>
                  <a:pt x="519680" y="94487"/>
                </a:moveTo>
                <a:lnTo>
                  <a:pt x="486409" y="94487"/>
                </a:lnTo>
                <a:lnTo>
                  <a:pt x="420116" y="492455"/>
                </a:lnTo>
                <a:lnTo>
                  <a:pt x="453705" y="492455"/>
                </a:lnTo>
                <a:lnTo>
                  <a:pt x="519680" y="94487"/>
                </a:lnTo>
                <a:close/>
              </a:path>
              <a:path w="533400" h="532129">
                <a:moveTo>
                  <a:pt x="524868" y="63195"/>
                </a:moveTo>
                <a:lnTo>
                  <a:pt x="484504" y="63195"/>
                </a:lnTo>
                <a:lnTo>
                  <a:pt x="216661" y="481190"/>
                </a:lnTo>
                <a:lnTo>
                  <a:pt x="256453" y="481190"/>
                </a:lnTo>
                <a:lnTo>
                  <a:pt x="265429" y="466178"/>
                </a:lnTo>
                <a:lnTo>
                  <a:pt x="354542" y="466178"/>
                </a:lnTo>
                <a:lnTo>
                  <a:pt x="278002" y="435508"/>
                </a:lnTo>
                <a:lnTo>
                  <a:pt x="274193" y="434263"/>
                </a:lnTo>
                <a:lnTo>
                  <a:pt x="271145" y="433628"/>
                </a:lnTo>
                <a:lnTo>
                  <a:pt x="267334" y="433628"/>
                </a:lnTo>
                <a:lnTo>
                  <a:pt x="486409" y="94487"/>
                </a:lnTo>
                <a:lnTo>
                  <a:pt x="519680" y="94487"/>
                </a:lnTo>
                <a:lnTo>
                  <a:pt x="524868" y="63195"/>
                </a:lnTo>
                <a:close/>
              </a:path>
              <a:path w="533400" h="532129">
                <a:moveTo>
                  <a:pt x="460513" y="88849"/>
                </a:moveTo>
                <a:lnTo>
                  <a:pt x="438276" y="88849"/>
                </a:lnTo>
                <a:lnTo>
                  <a:pt x="157733" y="388581"/>
                </a:lnTo>
                <a:lnTo>
                  <a:pt x="180206" y="388581"/>
                </a:lnTo>
                <a:lnTo>
                  <a:pt x="460513" y="8884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7840" y="308609"/>
            <a:ext cx="491617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25" dirty="0">
                <a:solidFill>
                  <a:srgbClr val="212A35"/>
                </a:solidFill>
              </a:rPr>
              <a:t>SWAP </a:t>
            </a:r>
            <a:r>
              <a:rPr sz="3200" spc="140" dirty="0">
                <a:solidFill>
                  <a:srgbClr val="212A35"/>
                </a:solidFill>
              </a:rPr>
              <a:t>WIFI </a:t>
            </a:r>
            <a:r>
              <a:rPr sz="3200" spc="135" dirty="0">
                <a:solidFill>
                  <a:srgbClr val="212A35"/>
                </a:solidFill>
              </a:rPr>
              <a:t>6 </a:t>
            </a:r>
            <a:r>
              <a:rPr sz="3200" b="0" spc="-110" dirty="0">
                <a:solidFill>
                  <a:srgbClr val="212A35"/>
                </a:solidFill>
                <a:latin typeface="Arial"/>
                <a:cs typeface="Arial"/>
              </a:rPr>
              <a:t>| </a:t>
            </a:r>
            <a:r>
              <a:rPr sz="3200" b="0" spc="-10" dirty="0">
                <a:solidFill>
                  <a:srgbClr val="212A35"/>
                </a:solidFill>
                <a:latin typeface="Arial"/>
                <a:cs typeface="Arial"/>
              </a:rPr>
              <a:t>Tổng</a:t>
            </a:r>
            <a:r>
              <a:rPr sz="3200" b="0" spc="-310" dirty="0">
                <a:solidFill>
                  <a:srgbClr val="212A35"/>
                </a:solidFill>
                <a:latin typeface="Arial"/>
                <a:cs typeface="Arial"/>
              </a:rPr>
              <a:t> </a:t>
            </a:r>
            <a:r>
              <a:rPr sz="3200" b="0" spc="5" dirty="0">
                <a:solidFill>
                  <a:srgbClr val="212A35"/>
                </a:solidFill>
                <a:latin typeface="Arial"/>
                <a:cs typeface="Arial"/>
              </a:rPr>
              <a:t>quan</a:t>
            </a:r>
            <a:endParaRPr sz="32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99742" y="1525270"/>
            <a:ext cx="2400300" cy="6661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140" dirty="0">
                <a:solidFill>
                  <a:srgbClr val="44536A"/>
                </a:solidFill>
                <a:latin typeface="Arial"/>
                <a:cs typeface="Arial"/>
              </a:rPr>
              <a:t>Bước</a:t>
            </a:r>
            <a:r>
              <a:rPr sz="1400" b="1" spc="-10" dirty="0">
                <a:solidFill>
                  <a:srgbClr val="44536A"/>
                </a:solidFill>
                <a:latin typeface="Arial"/>
                <a:cs typeface="Arial"/>
              </a:rPr>
              <a:t> </a:t>
            </a:r>
            <a:r>
              <a:rPr sz="1400" b="1" spc="-215" dirty="0">
                <a:solidFill>
                  <a:srgbClr val="44536A"/>
                </a:solidFill>
                <a:latin typeface="Arial"/>
                <a:cs typeface="Arial"/>
              </a:rPr>
              <a:t>1</a:t>
            </a:r>
            <a:endParaRPr sz="14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</a:pPr>
            <a:r>
              <a:rPr sz="1400" spc="-50" dirty="0">
                <a:solidFill>
                  <a:srgbClr val="44536A"/>
                </a:solidFill>
                <a:latin typeface="Arial"/>
                <a:cs typeface="Arial"/>
              </a:rPr>
              <a:t>Kiểm </a:t>
            </a:r>
            <a:r>
              <a:rPr sz="1400" spc="-5" dirty="0">
                <a:solidFill>
                  <a:srgbClr val="44536A"/>
                </a:solidFill>
                <a:latin typeface="Arial"/>
                <a:cs typeface="Arial"/>
              </a:rPr>
              <a:t>tra </a:t>
            </a:r>
            <a:r>
              <a:rPr sz="1400" spc="-15" dirty="0">
                <a:solidFill>
                  <a:srgbClr val="44536A"/>
                </a:solidFill>
                <a:latin typeface="Arial"/>
                <a:cs typeface="Arial"/>
              </a:rPr>
              <a:t>tình </a:t>
            </a:r>
            <a:r>
              <a:rPr sz="1400" dirty="0">
                <a:solidFill>
                  <a:srgbClr val="44536A"/>
                </a:solidFill>
                <a:latin typeface="Arial"/>
                <a:cs typeface="Arial"/>
              </a:rPr>
              <a:t>trạng </a:t>
            </a:r>
            <a:r>
              <a:rPr sz="1400" spc="-45" dirty="0">
                <a:solidFill>
                  <a:srgbClr val="44536A"/>
                </a:solidFill>
                <a:latin typeface="Arial"/>
                <a:cs typeface="Arial"/>
              </a:rPr>
              <a:t>khách </a:t>
            </a:r>
            <a:r>
              <a:rPr sz="1400" spc="-20" dirty="0">
                <a:solidFill>
                  <a:srgbClr val="44536A"/>
                </a:solidFill>
                <a:latin typeface="Arial"/>
                <a:cs typeface="Arial"/>
              </a:rPr>
              <a:t>hàng  </a:t>
            </a:r>
            <a:r>
              <a:rPr sz="1400" spc="-55" dirty="0">
                <a:solidFill>
                  <a:srgbClr val="44536A"/>
                </a:solidFill>
                <a:latin typeface="Arial"/>
                <a:cs typeface="Arial"/>
              </a:rPr>
              <a:t>Liên </a:t>
            </a:r>
            <a:r>
              <a:rPr sz="1400" spc="-35" dirty="0">
                <a:solidFill>
                  <a:srgbClr val="44536A"/>
                </a:solidFill>
                <a:latin typeface="Arial"/>
                <a:cs typeface="Arial"/>
              </a:rPr>
              <a:t>hệ </a:t>
            </a:r>
            <a:r>
              <a:rPr sz="1400" spc="-40" dirty="0">
                <a:solidFill>
                  <a:srgbClr val="44536A"/>
                </a:solidFill>
                <a:latin typeface="Arial"/>
                <a:cs typeface="Arial"/>
              </a:rPr>
              <a:t>khách</a:t>
            </a:r>
            <a:r>
              <a:rPr sz="1400" spc="95" dirty="0">
                <a:solidFill>
                  <a:srgbClr val="44536A"/>
                </a:solidFill>
                <a:latin typeface="Arial"/>
                <a:cs typeface="Arial"/>
              </a:rPr>
              <a:t> </a:t>
            </a:r>
            <a:r>
              <a:rPr sz="1400" spc="-20" dirty="0">
                <a:solidFill>
                  <a:srgbClr val="44536A"/>
                </a:solidFill>
                <a:latin typeface="Arial"/>
                <a:cs typeface="Arial"/>
              </a:rPr>
              <a:t>hàng</a:t>
            </a:r>
            <a:endParaRPr sz="1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99742" y="2779598"/>
            <a:ext cx="2000885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140" dirty="0">
                <a:solidFill>
                  <a:srgbClr val="44536A"/>
                </a:solidFill>
                <a:latin typeface="Arial"/>
                <a:cs typeface="Arial"/>
              </a:rPr>
              <a:t>Bước</a:t>
            </a:r>
            <a:r>
              <a:rPr sz="1400" b="1" spc="-10" dirty="0">
                <a:solidFill>
                  <a:srgbClr val="44536A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44536A"/>
                </a:solidFill>
                <a:latin typeface="Arial"/>
                <a:cs typeface="Arial"/>
              </a:rPr>
              <a:t>2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400" spc="-60" dirty="0">
                <a:solidFill>
                  <a:srgbClr val="44536A"/>
                </a:solidFill>
                <a:latin typeface="Arial"/>
                <a:cs typeface="Arial"/>
              </a:rPr>
              <a:t>Giới </a:t>
            </a:r>
            <a:r>
              <a:rPr sz="1400" spc="-5" dirty="0">
                <a:solidFill>
                  <a:srgbClr val="44536A"/>
                </a:solidFill>
                <a:latin typeface="Arial"/>
                <a:cs typeface="Arial"/>
              </a:rPr>
              <a:t>thiệu </a:t>
            </a:r>
            <a:r>
              <a:rPr sz="1400" spc="5" dirty="0">
                <a:solidFill>
                  <a:srgbClr val="44536A"/>
                </a:solidFill>
                <a:latin typeface="Arial"/>
                <a:cs typeface="Arial"/>
              </a:rPr>
              <a:t>Modem </a:t>
            </a:r>
            <a:r>
              <a:rPr sz="1400" spc="-30" dirty="0">
                <a:solidFill>
                  <a:srgbClr val="44536A"/>
                </a:solidFill>
                <a:latin typeface="Arial"/>
                <a:cs typeface="Arial"/>
              </a:rPr>
              <a:t>Wi-Fi</a:t>
            </a:r>
            <a:r>
              <a:rPr sz="1400" spc="-25" dirty="0">
                <a:solidFill>
                  <a:srgbClr val="44536A"/>
                </a:solidFill>
                <a:latin typeface="Arial"/>
                <a:cs typeface="Arial"/>
              </a:rPr>
              <a:t> </a:t>
            </a:r>
            <a:r>
              <a:rPr sz="1400" spc="-40" dirty="0">
                <a:solidFill>
                  <a:srgbClr val="44536A"/>
                </a:solidFill>
                <a:latin typeface="Arial"/>
                <a:cs typeface="Arial"/>
              </a:rPr>
              <a:t>6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99742" y="4034739"/>
            <a:ext cx="2499995" cy="4533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140" dirty="0">
                <a:solidFill>
                  <a:srgbClr val="44536A"/>
                </a:solidFill>
                <a:latin typeface="Arial"/>
                <a:cs typeface="Arial"/>
              </a:rPr>
              <a:t>Bước</a:t>
            </a:r>
            <a:r>
              <a:rPr sz="1400" b="1" spc="-10" dirty="0">
                <a:solidFill>
                  <a:srgbClr val="44536A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44536A"/>
                </a:solidFill>
                <a:latin typeface="Arial"/>
                <a:cs typeface="Arial"/>
              </a:rPr>
              <a:t>3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400" spc="-55" dirty="0">
                <a:solidFill>
                  <a:srgbClr val="44536A"/>
                </a:solidFill>
                <a:latin typeface="Arial"/>
                <a:cs typeface="Arial"/>
              </a:rPr>
              <a:t>Khảo </a:t>
            </a:r>
            <a:r>
              <a:rPr sz="1400" spc="-50" dirty="0">
                <a:solidFill>
                  <a:srgbClr val="44536A"/>
                </a:solidFill>
                <a:latin typeface="Arial"/>
                <a:cs typeface="Arial"/>
              </a:rPr>
              <a:t>sát </a:t>
            </a:r>
            <a:r>
              <a:rPr sz="1400" spc="15" dirty="0">
                <a:solidFill>
                  <a:srgbClr val="44536A"/>
                </a:solidFill>
                <a:latin typeface="Arial"/>
                <a:cs typeface="Arial"/>
              </a:rPr>
              <a:t>mô </a:t>
            </a:r>
            <a:r>
              <a:rPr sz="1400" spc="-30" dirty="0">
                <a:solidFill>
                  <a:srgbClr val="44536A"/>
                </a:solidFill>
                <a:latin typeface="Arial"/>
                <a:cs typeface="Arial"/>
              </a:rPr>
              <a:t>hình </a:t>
            </a:r>
            <a:r>
              <a:rPr sz="1400" spc="-50" dirty="0">
                <a:solidFill>
                  <a:srgbClr val="44536A"/>
                </a:solidFill>
                <a:latin typeface="Arial"/>
                <a:cs typeface="Arial"/>
              </a:rPr>
              <a:t>trước </a:t>
            </a:r>
            <a:r>
              <a:rPr sz="1400" spc="15" dirty="0">
                <a:solidFill>
                  <a:srgbClr val="44536A"/>
                </a:solidFill>
                <a:latin typeface="Arial"/>
                <a:cs typeface="Arial"/>
              </a:rPr>
              <a:t>thi</a:t>
            </a:r>
            <a:r>
              <a:rPr sz="1400" spc="125" dirty="0">
                <a:solidFill>
                  <a:srgbClr val="44536A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44536A"/>
                </a:solidFill>
                <a:latin typeface="Arial"/>
                <a:cs typeface="Arial"/>
              </a:rPr>
              <a:t>công</a:t>
            </a:r>
            <a:endParaRPr sz="1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626100" y="1525270"/>
            <a:ext cx="1990089" cy="4527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140" dirty="0">
                <a:solidFill>
                  <a:srgbClr val="44536A"/>
                </a:solidFill>
                <a:latin typeface="Arial"/>
                <a:cs typeface="Arial"/>
              </a:rPr>
              <a:t>Bước</a:t>
            </a:r>
            <a:r>
              <a:rPr sz="1400" b="1" spc="-10" dirty="0">
                <a:solidFill>
                  <a:srgbClr val="44536A"/>
                </a:solidFill>
                <a:latin typeface="Arial"/>
                <a:cs typeface="Arial"/>
              </a:rPr>
              <a:t> </a:t>
            </a:r>
            <a:r>
              <a:rPr sz="1400" b="1" spc="30" dirty="0">
                <a:solidFill>
                  <a:srgbClr val="44536A"/>
                </a:solidFill>
                <a:latin typeface="Arial"/>
                <a:cs typeface="Arial"/>
              </a:rPr>
              <a:t>4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400" spc="-60" dirty="0">
                <a:solidFill>
                  <a:srgbClr val="44536A"/>
                </a:solidFill>
                <a:latin typeface="Arial"/>
                <a:cs typeface="Arial"/>
              </a:rPr>
              <a:t>Triển </a:t>
            </a:r>
            <a:r>
              <a:rPr sz="1400" spc="-35" dirty="0">
                <a:solidFill>
                  <a:srgbClr val="44536A"/>
                </a:solidFill>
                <a:latin typeface="Arial"/>
                <a:cs typeface="Arial"/>
              </a:rPr>
              <a:t>khai </a:t>
            </a:r>
            <a:r>
              <a:rPr sz="1400" spc="5" dirty="0">
                <a:solidFill>
                  <a:srgbClr val="44536A"/>
                </a:solidFill>
                <a:latin typeface="Arial"/>
                <a:cs typeface="Arial"/>
              </a:rPr>
              <a:t>Modem </a:t>
            </a:r>
            <a:r>
              <a:rPr sz="1400" spc="-30" dirty="0">
                <a:solidFill>
                  <a:srgbClr val="44536A"/>
                </a:solidFill>
                <a:latin typeface="Arial"/>
                <a:cs typeface="Arial"/>
              </a:rPr>
              <a:t>Wi-Fi</a:t>
            </a:r>
            <a:r>
              <a:rPr sz="1400" spc="-5" dirty="0">
                <a:solidFill>
                  <a:srgbClr val="44536A"/>
                </a:solidFill>
                <a:latin typeface="Arial"/>
                <a:cs typeface="Arial"/>
              </a:rPr>
              <a:t> </a:t>
            </a:r>
            <a:r>
              <a:rPr sz="1400" spc="-40" dirty="0">
                <a:solidFill>
                  <a:srgbClr val="44536A"/>
                </a:solidFill>
                <a:latin typeface="Arial"/>
                <a:cs typeface="Arial"/>
              </a:rPr>
              <a:t>6</a:t>
            </a:r>
            <a:endParaRPr sz="14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626100" y="2779598"/>
            <a:ext cx="3101975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140" dirty="0">
                <a:solidFill>
                  <a:srgbClr val="44536A"/>
                </a:solidFill>
                <a:latin typeface="Arial"/>
                <a:cs typeface="Arial"/>
              </a:rPr>
              <a:t>Bước</a:t>
            </a:r>
            <a:r>
              <a:rPr sz="1400" b="1" spc="-10" dirty="0">
                <a:solidFill>
                  <a:srgbClr val="44536A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44536A"/>
                </a:solidFill>
                <a:latin typeface="Arial"/>
                <a:cs typeface="Arial"/>
              </a:rPr>
              <a:t>5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400" spc="-60" dirty="0">
                <a:solidFill>
                  <a:srgbClr val="44536A"/>
                </a:solidFill>
                <a:latin typeface="Arial"/>
                <a:cs typeface="Arial"/>
              </a:rPr>
              <a:t>Hướng </a:t>
            </a:r>
            <a:r>
              <a:rPr sz="1400" spc="-25" dirty="0">
                <a:solidFill>
                  <a:srgbClr val="44536A"/>
                </a:solidFill>
                <a:latin typeface="Arial"/>
                <a:cs typeface="Arial"/>
              </a:rPr>
              <a:t>dẫn </a:t>
            </a:r>
            <a:r>
              <a:rPr sz="1400" spc="-45" dirty="0">
                <a:solidFill>
                  <a:srgbClr val="44536A"/>
                </a:solidFill>
                <a:latin typeface="Arial"/>
                <a:cs typeface="Arial"/>
              </a:rPr>
              <a:t>khách </a:t>
            </a:r>
            <a:r>
              <a:rPr sz="1400" spc="-20" dirty="0">
                <a:solidFill>
                  <a:srgbClr val="44536A"/>
                </a:solidFill>
                <a:latin typeface="Arial"/>
                <a:cs typeface="Arial"/>
              </a:rPr>
              <a:t>hàng </a:t>
            </a:r>
            <a:r>
              <a:rPr sz="1400" spc="-140" dirty="0">
                <a:solidFill>
                  <a:srgbClr val="44536A"/>
                </a:solidFill>
                <a:latin typeface="Arial"/>
                <a:cs typeface="Arial"/>
              </a:rPr>
              <a:t>sử </a:t>
            </a:r>
            <a:r>
              <a:rPr sz="1400" spc="5" dirty="0">
                <a:solidFill>
                  <a:srgbClr val="44536A"/>
                </a:solidFill>
                <a:latin typeface="Arial"/>
                <a:cs typeface="Arial"/>
              </a:rPr>
              <a:t>dụng </a:t>
            </a:r>
            <a:r>
              <a:rPr sz="1400" spc="-15" dirty="0">
                <a:solidFill>
                  <a:srgbClr val="44536A"/>
                </a:solidFill>
                <a:latin typeface="Arial"/>
                <a:cs typeface="Arial"/>
              </a:rPr>
              <a:t>dịch </a:t>
            </a:r>
            <a:r>
              <a:rPr sz="1400" spc="-30" dirty="0">
                <a:solidFill>
                  <a:srgbClr val="44536A"/>
                </a:solidFill>
                <a:latin typeface="Arial"/>
                <a:cs typeface="Arial"/>
              </a:rPr>
              <a:t>vụ</a:t>
            </a:r>
            <a:endParaRPr sz="1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626100" y="4034739"/>
            <a:ext cx="2758440" cy="4533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140" dirty="0">
                <a:solidFill>
                  <a:srgbClr val="44536A"/>
                </a:solidFill>
                <a:latin typeface="Arial"/>
                <a:cs typeface="Arial"/>
              </a:rPr>
              <a:t>Bước</a:t>
            </a:r>
            <a:r>
              <a:rPr sz="1400" b="1" spc="-10" dirty="0">
                <a:solidFill>
                  <a:srgbClr val="44536A"/>
                </a:solidFill>
                <a:latin typeface="Arial"/>
                <a:cs typeface="Arial"/>
              </a:rPr>
              <a:t> </a:t>
            </a:r>
            <a:r>
              <a:rPr sz="1400" b="1" spc="5" dirty="0">
                <a:solidFill>
                  <a:srgbClr val="44536A"/>
                </a:solidFill>
                <a:latin typeface="Arial"/>
                <a:cs typeface="Arial"/>
              </a:rPr>
              <a:t>6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400" spc="-60" dirty="0">
                <a:solidFill>
                  <a:srgbClr val="44536A"/>
                </a:solidFill>
                <a:latin typeface="Arial"/>
                <a:cs typeface="Arial"/>
              </a:rPr>
              <a:t>Hướng </a:t>
            </a:r>
            <a:r>
              <a:rPr sz="1400" spc="-20" dirty="0">
                <a:solidFill>
                  <a:srgbClr val="44536A"/>
                </a:solidFill>
                <a:latin typeface="Arial"/>
                <a:cs typeface="Arial"/>
              </a:rPr>
              <a:t>dẫn </a:t>
            </a:r>
            <a:r>
              <a:rPr sz="1400" spc="-45" dirty="0">
                <a:solidFill>
                  <a:srgbClr val="44536A"/>
                </a:solidFill>
                <a:latin typeface="Arial"/>
                <a:cs typeface="Arial"/>
              </a:rPr>
              <a:t>khách </a:t>
            </a:r>
            <a:r>
              <a:rPr sz="1400" spc="-20" dirty="0">
                <a:solidFill>
                  <a:srgbClr val="44536A"/>
                </a:solidFill>
                <a:latin typeface="Arial"/>
                <a:cs typeface="Arial"/>
              </a:rPr>
              <a:t>hàng </a:t>
            </a:r>
            <a:r>
              <a:rPr sz="1400" spc="-10" dirty="0">
                <a:solidFill>
                  <a:srgbClr val="44536A"/>
                </a:solidFill>
                <a:latin typeface="Arial"/>
                <a:cs typeface="Arial"/>
              </a:rPr>
              <a:t>nghiệm</a:t>
            </a:r>
            <a:r>
              <a:rPr sz="1400" spc="105" dirty="0">
                <a:solidFill>
                  <a:srgbClr val="44536A"/>
                </a:solidFill>
                <a:latin typeface="Arial"/>
                <a:cs typeface="Arial"/>
              </a:rPr>
              <a:t> </a:t>
            </a:r>
            <a:r>
              <a:rPr sz="1400" spc="10" dirty="0">
                <a:solidFill>
                  <a:srgbClr val="44536A"/>
                </a:solidFill>
                <a:latin typeface="Arial"/>
                <a:cs typeface="Arial"/>
              </a:rPr>
              <a:t>thu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638301" y="2659126"/>
            <a:ext cx="713740" cy="712470"/>
            <a:chOff x="638301" y="2659126"/>
            <a:chExt cx="713740" cy="712470"/>
          </a:xfrm>
        </p:grpSpPr>
        <p:sp>
          <p:nvSpPr>
            <p:cNvPr id="10" name="object 10"/>
            <p:cNvSpPr/>
            <p:nvPr/>
          </p:nvSpPr>
          <p:spPr>
            <a:xfrm>
              <a:off x="644651" y="2665476"/>
              <a:ext cx="701040" cy="699770"/>
            </a:xfrm>
            <a:custGeom>
              <a:avLst/>
              <a:gdLst/>
              <a:ahLst/>
              <a:cxnLst/>
              <a:rect l="l" t="t" r="r" b="b"/>
              <a:pathLst>
                <a:path w="701040" h="699770">
                  <a:moveTo>
                    <a:pt x="0" y="349757"/>
                  </a:moveTo>
                  <a:lnTo>
                    <a:pt x="3199" y="302297"/>
                  </a:lnTo>
                  <a:lnTo>
                    <a:pt x="12520" y="256778"/>
                  </a:lnTo>
                  <a:lnTo>
                    <a:pt x="27545" y="213615"/>
                  </a:lnTo>
                  <a:lnTo>
                    <a:pt x="47856" y="173227"/>
                  </a:lnTo>
                  <a:lnTo>
                    <a:pt x="73035" y="136030"/>
                  </a:lnTo>
                  <a:lnTo>
                    <a:pt x="102665" y="102441"/>
                  </a:lnTo>
                  <a:lnTo>
                    <a:pt x="136327" y="72876"/>
                  </a:lnTo>
                  <a:lnTo>
                    <a:pt x="173606" y="47751"/>
                  </a:lnTo>
                  <a:lnTo>
                    <a:pt x="214082" y="27485"/>
                  </a:lnTo>
                  <a:lnTo>
                    <a:pt x="257338" y="12493"/>
                  </a:lnTo>
                  <a:lnTo>
                    <a:pt x="302956" y="3192"/>
                  </a:lnTo>
                  <a:lnTo>
                    <a:pt x="350520" y="0"/>
                  </a:lnTo>
                  <a:lnTo>
                    <a:pt x="398083" y="3192"/>
                  </a:lnTo>
                  <a:lnTo>
                    <a:pt x="443701" y="12493"/>
                  </a:lnTo>
                  <a:lnTo>
                    <a:pt x="486957" y="27485"/>
                  </a:lnTo>
                  <a:lnTo>
                    <a:pt x="527433" y="47751"/>
                  </a:lnTo>
                  <a:lnTo>
                    <a:pt x="564712" y="72876"/>
                  </a:lnTo>
                  <a:lnTo>
                    <a:pt x="598374" y="102441"/>
                  </a:lnTo>
                  <a:lnTo>
                    <a:pt x="628004" y="136030"/>
                  </a:lnTo>
                  <a:lnTo>
                    <a:pt x="653183" y="173228"/>
                  </a:lnTo>
                  <a:lnTo>
                    <a:pt x="673494" y="213615"/>
                  </a:lnTo>
                  <a:lnTo>
                    <a:pt x="688519" y="256778"/>
                  </a:lnTo>
                  <a:lnTo>
                    <a:pt x="697840" y="302297"/>
                  </a:lnTo>
                  <a:lnTo>
                    <a:pt x="701040" y="349757"/>
                  </a:lnTo>
                  <a:lnTo>
                    <a:pt x="697840" y="397218"/>
                  </a:lnTo>
                  <a:lnTo>
                    <a:pt x="688519" y="442737"/>
                  </a:lnTo>
                  <a:lnTo>
                    <a:pt x="673494" y="485900"/>
                  </a:lnTo>
                  <a:lnTo>
                    <a:pt x="653183" y="526288"/>
                  </a:lnTo>
                  <a:lnTo>
                    <a:pt x="628004" y="563485"/>
                  </a:lnTo>
                  <a:lnTo>
                    <a:pt x="598374" y="597074"/>
                  </a:lnTo>
                  <a:lnTo>
                    <a:pt x="564712" y="626639"/>
                  </a:lnTo>
                  <a:lnTo>
                    <a:pt x="527433" y="651764"/>
                  </a:lnTo>
                  <a:lnTo>
                    <a:pt x="486957" y="672030"/>
                  </a:lnTo>
                  <a:lnTo>
                    <a:pt x="443701" y="687022"/>
                  </a:lnTo>
                  <a:lnTo>
                    <a:pt x="398083" y="696323"/>
                  </a:lnTo>
                  <a:lnTo>
                    <a:pt x="350520" y="699516"/>
                  </a:lnTo>
                  <a:lnTo>
                    <a:pt x="302956" y="696323"/>
                  </a:lnTo>
                  <a:lnTo>
                    <a:pt x="257338" y="687022"/>
                  </a:lnTo>
                  <a:lnTo>
                    <a:pt x="214082" y="672030"/>
                  </a:lnTo>
                  <a:lnTo>
                    <a:pt x="173606" y="651764"/>
                  </a:lnTo>
                  <a:lnTo>
                    <a:pt x="136327" y="626639"/>
                  </a:lnTo>
                  <a:lnTo>
                    <a:pt x="102665" y="597074"/>
                  </a:lnTo>
                  <a:lnTo>
                    <a:pt x="73035" y="563485"/>
                  </a:lnTo>
                  <a:lnTo>
                    <a:pt x="47856" y="526288"/>
                  </a:lnTo>
                  <a:lnTo>
                    <a:pt x="27545" y="485900"/>
                  </a:lnTo>
                  <a:lnTo>
                    <a:pt x="12520" y="442737"/>
                  </a:lnTo>
                  <a:lnTo>
                    <a:pt x="3199" y="397218"/>
                  </a:lnTo>
                  <a:lnTo>
                    <a:pt x="0" y="349757"/>
                  </a:lnTo>
                  <a:close/>
                </a:path>
              </a:pathLst>
            </a:custGeom>
            <a:ln w="12700">
              <a:solidFill>
                <a:srgbClr val="246D9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725462" y="2767814"/>
              <a:ext cx="544029" cy="49792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" name="object 12"/>
          <p:cNvGrpSpPr/>
          <p:nvPr/>
        </p:nvGrpSpPr>
        <p:grpSpPr>
          <a:xfrm>
            <a:off x="639826" y="1401825"/>
            <a:ext cx="712470" cy="712470"/>
            <a:chOff x="639826" y="1401825"/>
            <a:chExt cx="712470" cy="712470"/>
          </a:xfrm>
        </p:grpSpPr>
        <p:sp>
          <p:nvSpPr>
            <p:cNvPr id="13" name="object 13"/>
            <p:cNvSpPr/>
            <p:nvPr/>
          </p:nvSpPr>
          <p:spPr>
            <a:xfrm>
              <a:off x="646176" y="1408175"/>
              <a:ext cx="699770" cy="699770"/>
            </a:xfrm>
            <a:custGeom>
              <a:avLst/>
              <a:gdLst/>
              <a:ahLst/>
              <a:cxnLst/>
              <a:rect l="l" t="t" r="r" b="b"/>
              <a:pathLst>
                <a:path w="699769" h="699769">
                  <a:moveTo>
                    <a:pt x="0" y="349758"/>
                  </a:moveTo>
                  <a:lnTo>
                    <a:pt x="3192" y="302297"/>
                  </a:lnTo>
                  <a:lnTo>
                    <a:pt x="12493" y="256778"/>
                  </a:lnTo>
                  <a:lnTo>
                    <a:pt x="27485" y="213615"/>
                  </a:lnTo>
                  <a:lnTo>
                    <a:pt x="47752" y="173227"/>
                  </a:lnTo>
                  <a:lnTo>
                    <a:pt x="72876" y="136030"/>
                  </a:lnTo>
                  <a:lnTo>
                    <a:pt x="102441" y="102441"/>
                  </a:lnTo>
                  <a:lnTo>
                    <a:pt x="136030" y="72876"/>
                  </a:lnTo>
                  <a:lnTo>
                    <a:pt x="173228" y="47751"/>
                  </a:lnTo>
                  <a:lnTo>
                    <a:pt x="213615" y="27485"/>
                  </a:lnTo>
                  <a:lnTo>
                    <a:pt x="256778" y="12493"/>
                  </a:lnTo>
                  <a:lnTo>
                    <a:pt x="302297" y="3192"/>
                  </a:lnTo>
                  <a:lnTo>
                    <a:pt x="349758" y="0"/>
                  </a:lnTo>
                  <a:lnTo>
                    <a:pt x="397218" y="3192"/>
                  </a:lnTo>
                  <a:lnTo>
                    <a:pt x="442737" y="12493"/>
                  </a:lnTo>
                  <a:lnTo>
                    <a:pt x="485900" y="27485"/>
                  </a:lnTo>
                  <a:lnTo>
                    <a:pt x="526288" y="47751"/>
                  </a:lnTo>
                  <a:lnTo>
                    <a:pt x="563485" y="72876"/>
                  </a:lnTo>
                  <a:lnTo>
                    <a:pt x="597074" y="102441"/>
                  </a:lnTo>
                  <a:lnTo>
                    <a:pt x="626639" y="136030"/>
                  </a:lnTo>
                  <a:lnTo>
                    <a:pt x="651764" y="173228"/>
                  </a:lnTo>
                  <a:lnTo>
                    <a:pt x="672030" y="213615"/>
                  </a:lnTo>
                  <a:lnTo>
                    <a:pt x="687022" y="256778"/>
                  </a:lnTo>
                  <a:lnTo>
                    <a:pt x="696323" y="302297"/>
                  </a:lnTo>
                  <a:lnTo>
                    <a:pt x="699515" y="349758"/>
                  </a:lnTo>
                  <a:lnTo>
                    <a:pt x="696323" y="397218"/>
                  </a:lnTo>
                  <a:lnTo>
                    <a:pt x="687022" y="442737"/>
                  </a:lnTo>
                  <a:lnTo>
                    <a:pt x="672030" y="485900"/>
                  </a:lnTo>
                  <a:lnTo>
                    <a:pt x="651763" y="526288"/>
                  </a:lnTo>
                  <a:lnTo>
                    <a:pt x="626639" y="563485"/>
                  </a:lnTo>
                  <a:lnTo>
                    <a:pt x="597074" y="597074"/>
                  </a:lnTo>
                  <a:lnTo>
                    <a:pt x="563485" y="626639"/>
                  </a:lnTo>
                  <a:lnTo>
                    <a:pt x="526288" y="651764"/>
                  </a:lnTo>
                  <a:lnTo>
                    <a:pt x="485900" y="672030"/>
                  </a:lnTo>
                  <a:lnTo>
                    <a:pt x="442737" y="687022"/>
                  </a:lnTo>
                  <a:lnTo>
                    <a:pt x="397218" y="696323"/>
                  </a:lnTo>
                  <a:lnTo>
                    <a:pt x="349758" y="699516"/>
                  </a:lnTo>
                  <a:lnTo>
                    <a:pt x="302297" y="696323"/>
                  </a:lnTo>
                  <a:lnTo>
                    <a:pt x="256778" y="687022"/>
                  </a:lnTo>
                  <a:lnTo>
                    <a:pt x="213615" y="672030"/>
                  </a:lnTo>
                  <a:lnTo>
                    <a:pt x="173227" y="651764"/>
                  </a:lnTo>
                  <a:lnTo>
                    <a:pt x="136030" y="626639"/>
                  </a:lnTo>
                  <a:lnTo>
                    <a:pt x="102441" y="597074"/>
                  </a:lnTo>
                  <a:lnTo>
                    <a:pt x="72876" y="563485"/>
                  </a:lnTo>
                  <a:lnTo>
                    <a:pt x="47751" y="526288"/>
                  </a:lnTo>
                  <a:lnTo>
                    <a:pt x="27485" y="485900"/>
                  </a:lnTo>
                  <a:lnTo>
                    <a:pt x="12493" y="442737"/>
                  </a:lnTo>
                  <a:lnTo>
                    <a:pt x="3192" y="397218"/>
                  </a:lnTo>
                  <a:lnTo>
                    <a:pt x="0" y="349758"/>
                  </a:lnTo>
                  <a:close/>
                </a:path>
              </a:pathLst>
            </a:custGeom>
            <a:ln w="12699">
              <a:solidFill>
                <a:srgbClr val="246D9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720852" y="1525792"/>
              <a:ext cx="548640" cy="48870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5" name="object 15"/>
          <p:cNvGrpSpPr/>
          <p:nvPr/>
        </p:nvGrpSpPr>
        <p:grpSpPr>
          <a:xfrm>
            <a:off x="639826" y="3916426"/>
            <a:ext cx="712470" cy="712470"/>
            <a:chOff x="639826" y="3916426"/>
            <a:chExt cx="712470" cy="712470"/>
          </a:xfrm>
        </p:grpSpPr>
        <p:sp>
          <p:nvSpPr>
            <p:cNvPr id="16" name="object 16"/>
            <p:cNvSpPr/>
            <p:nvPr/>
          </p:nvSpPr>
          <p:spPr>
            <a:xfrm>
              <a:off x="646176" y="3922776"/>
              <a:ext cx="699770" cy="699770"/>
            </a:xfrm>
            <a:custGeom>
              <a:avLst/>
              <a:gdLst/>
              <a:ahLst/>
              <a:cxnLst/>
              <a:rect l="l" t="t" r="r" b="b"/>
              <a:pathLst>
                <a:path w="699769" h="699770">
                  <a:moveTo>
                    <a:pt x="0" y="349758"/>
                  </a:moveTo>
                  <a:lnTo>
                    <a:pt x="3192" y="302297"/>
                  </a:lnTo>
                  <a:lnTo>
                    <a:pt x="12493" y="256778"/>
                  </a:lnTo>
                  <a:lnTo>
                    <a:pt x="27485" y="213615"/>
                  </a:lnTo>
                  <a:lnTo>
                    <a:pt x="47752" y="173228"/>
                  </a:lnTo>
                  <a:lnTo>
                    <a:pt x="72876" y="136030"/>
                  </a:lnTo>
                  <a:lnTo>
                    <a:pt x="102441" y="102441"/>
                  </a:lnTo>
                  <a:lnTo>
                    <a:pt x="136030" y="72876"/>
                  </a:lnTo>
                  <a:lnTo>
                    <a:pt x="173228" y="47752"/>
                  </a:lnTo>
                  <a:lnTo>
                    <a:pt x="213615" y="27485"/>
                  </a:lnTo>
                  <a:lnTo>
                    <a:pt x="256778" y="12493"/>
                  </a:lnTo>
                  <a:lnTo>
                    <a:pt x="302297" y="3192"/>
                  </a:lnTo>
                  <a:lnTo>
                    <a:pt x="349758" y="0"/>
                  </a:lnTo>
                  <a:lnTo>
                    <a:pt x="397218" y="3192"/>
                  </a:lnTo>
                  <a:lnTo>
                    <a:pt x="442737" y="12493"/>
                  </a:lnTo>
                  <a:lnTo>
                    <a:pt x="485900" y="27485"/>
                  </a:lnTo>
                  <a:lnTo>
                    <a:pt x="526288" y="47752"/>
                  </a:lnTo>
                  <a:lnTo>
                    <a:pt x="563485" y="72876"/>
                  </a:lnTo>
                  <a:lnTo>
                    <a:pt x="597074" y="102441"/>
                  </a:lnTo>
                  <a:lnTo>
                    <a:pt x="626639" y="136030"/>
                  </a:lnTo>
                  <a:lnTo>
                    <a:pt x="651764" y="173228"/>
                  </a:lnTo>
                  <a:lnTo>
                    <a:pt x="672030" y="213615"/>
                  </a:lnTo>
                  <a:lnTo>
                    <a:pt x="687022" y="256778"/>
                  </a:lnTo>
                  <a:lnTo>
                    <a:pt x="696323" y="302297"/>
                  </a:lnTo>
                  <a:lnTo>
                    <a:pt x="699515" y="349758"/>
                  </a:lnTo>
                  <a:lnTo>
                    <a:pt x="696323" y="397218"/>
                  </a:lnTo>
                  <a:lnTo>
                    <a:pt x="687022" y="442737"/>
                  </a:lnTo>
                  <a:lnTo>
                    <a:pt x="672030" y="485900"/>
                  </a:lnTo>
                  <a:lnTo>
                    <a:pt x="651763" y="526288"/>
                  </a:lnTo>
                  <a:lnTo>
                    <a:pt x="626639" y="563485"/>
                  </a:lnTo>
                  <a:lnTo>
                    <a:pt x="597074" y="597074"/>
                  </a:lnTo>
                  <a:lnTo>
                    <a:pt x="563485" y="626639"/>
                  </a:lnTo>
                  <a:lnTo>
                    <a:pt x="526288" y="651764"/>
                  </a:lnTo>
                  <a:lnTo>
                    <a:pt x="485900" y="672030"/>
                  </a:lnTo>
                  <a:lnTo>
                    <a:pt x="442737" y="687022"/>
                  </a:lnTo>
                  <a:lnTo>
                    <a:pt x="397218" y="696323"/>
                  </a:lnTo>
                  <a:lnTo>
                    <a:pt x="349758" y="699516"/>
                  </a:lnTo>
                  <a:lnTo>
                    <a:pt x="302297" y="696323"/>
                  </a:lnTo>
                  <a:lnTo>
                    <a:pt x="256778" y="687022"/>
                  </a:lnTo>
                  <a:lnTo>
                    <a:pt x="213615" y="672030"/>
                  </a:lnTo>
                  <a:lnTo>
                    <a:pt x="173227" y="651764"/>
                  </a:lnTo>
                  <a:lnTo>
                    <a:pt x="136030" y="626639"/>
                  </a:lnTo>
                  <a:lnTo>
                    <a:pt x="102441" y="597074"/>
                  </a:lnTo>
                  <a:lnTo>
                    <a:pt x="72876" y="563485"/>
                  </a:lnTo>
                  <a:lnTo>
                    <a:pt x="47751" y="526288"/>
                  </a:lnTo>
                  <a:lnTo>
                    <a:pt x="27485" y="485900"/>
                  </a:lnTo>
                  <a:lnTo>
                    <a:pt x="12493" y="442737"/>
                  </a:lnTo>
                  <a:lnTo>
                    <a:pt x="3192" y="397218"/>
                  </a:lnTo>
                  <a:lnTo>
                    <a:pt x="0" y="349758"/>
                  </a:lnTo>
                  <a:close/>
                </a:path>
              </a:pathLst>
            </a:custGeom>
            <a:ln w="12700">
              <a:solidFill>
                <a:srgbClr val="246D9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791032" y="4002100"/>
              <a:ext cx="534808" cy="53480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8" name="object 18"/>
          <p:cNvGrpSpPr/>
          <p:nvPr/>
        </p:nvGrpSpPr>
        <p:grpSpPr>
          <a:xfrm>
            <a:off x="4765294" y="1401825"/>
            <a:ext cx="713740" cy="712470"/>
            <a:chOff x="4765294" y="1401825"/>
            <a:chExt cx="713740" cy="712470"/>
          </a:xfrm>
        </p:grpSpPr>
        <p:sp>
          <p:nvSpPr>
            <p:cNvPr id="19" name="object 19"/>
            <p:cNvSpPr/>
            <p:nvPr/>
          </p:nvSpPr>
          <p:spPr>
            <a:xfrm>
              <a:off x="4771644" y="1408175"/>
              <a:ext cx="701040" cy="699770"/>
            </a:xfrm>
            <a:custGeom>
              <a:avLst/>
              <a:gdLst/>
              <a:ahLst/>
              <a:cxnLst/>
              <a:rect l="l" t="t" r="r" b="b"/>
              <a:pathLst>
                <a:path w="701039" h="699769">
                  <a:moveTo>
                    <a:pt x="0" y="349758"/>
                  </a:moveTo>
                  <a:lnTo>
                    <a:pt x="3200" y="302297"/>
                  </a:lnTo>
                  <a:lnTo>
                    <a:pt x="12523" y="256778"/>
                  </a:lnTo>
                  <a:lnTo>
                    <a:pt x="27551" y="213615"/>
                  </a:lnTo>
                  <a:lnTo>
                    <a:pt x="47864" y="173227"/>
                  </a:lnTo>
                  <a:lnTo>
                    <a:pt x="73047" y="136030"/>
                  </a:lnTo>
                  <a:lnTo>
                    <a:pt x="102679" y="102441"/>
                  </a:lnTo>
                  <a:lnTo>
                    <a:pt x="136344" y="72876"/>
                  </a:lnTo>
                  <a:lnTo>
                    <a:pt x="173623" y="47751"/>
                  </a:lnTo>
                  <a:lnTo>
                    <a:pt x="214098" y="27485"/>
                  </a:lnTo>
                  <a:lnTo>
                    <a:pt x="257351" y="12493"/>
                  </a:lnTo>
                  <a:lnTo>
                    <a:pt x="302964" y="3192"/>
                  </a:lnTo>
                  <a:lnTo>
                    <a:pt x="350519" y="0"/>
                  </a:lnTo>
                  <a:lnTo>
                    <a:pt x="398075" y="3192"/>
                  </a:lnTo>
                  <a:lnTo>
                    <a:pt x="443688" y="12493"/>
                  </a:lnTo>
                  <a:lnTo>
                    <a:pt x="486941" y="27485"/>
                  </a:lnTo>
                  <a:lnTo>
                    <a:pt x="527416" y="47751"/>
                  </a:lnTo>
                  <a:lnTo>
                    <a:pt x="564695" y="72876"/>
                  </a:lnTo>
                  <a:lnTo>
                    <a:pt x="598360" y="102441"/>
                  </a:lnTo>
                  <a:lnTo>
                    <a:pt x="627992" y="136030"/>
                  </a:lnTo>
                  <a:lnTo>
                    <a:pt x="653175" y="173228"/>
                  </a:lnTo>
                  <a:lnTo>
                    <a:pt x="673488" y="213615"/>
                  </a:lnTo>
                  <a:lnTo>
                    <a:pt x="688516" y="256778"/>
                  </a:lnTo>
                  <a:lnTo>
                    <a:pt x="697839" y="302297"/>
                  </a:lnTo>
                  <a:lnTo>
                    <a:pt x="701039" y="349758"/>
                  </a:lnTo>
                  <a:lnTo>
                    <a:pt x="697839" y="397218"/>
                  </a:lnTo>
                  <a:lnTo>
                    <a:pt x="688516" y="442737"/>
                  </a:lnTo>
                  <a:lnTo>
                    <a:pt x="673488" y="485900"/>
                  </a:lnTo>
                  <a:lnTo>
                    <a:pt x="653175" y="526288"/>
                  </a:lnTo>
                  <a:lnTo>
                    <a:pt x="627992" y="563485"/>
                  </a:lnTo>
                  <a:lnTo>
                    <a:pt x="598360" y="597074"/>
                  </a:lnTo>
                  <a:lnTo>
                    <a:pt x="564695" y="626639"/>
                  </a:lnTo>
                  <a:lnTo>
                    <a:pt x="527416" y="651764"/>
                  </a:lnTo>
                  <a:lnTo>
                    <a:pt x="486941" y="672030"/>
                  </a:lnTo>
                  <a:lnTo>
                    <a:pt x="443688" y="687022"/>
                  </a:lnTo>
                  <a:lnTo>
                    <a:pt x="398075" y="696323"/>
                  </a:lnTo>
                  <a:lnTo>
                    <a:pt x="350519" y="699516"/>
                  </a:lnTo>
                  <a:lnTo>
                    <a:pt x="302964" y="696323"/>
                  </a:lnTo>
                  <a:lnTo>
                    <a:pt x="257351" y="687022"/>
                  </a:lnTo>
                  <a:lnTo>
                    <a:pt x="214098" y="672030"/>
                  </a:lnTo>
                  <a:lnTo>
                    <a:pt x="173623" y="651764"/>
                  </a:lnTo>
                  <a:lnTo>
                    <a:pt x="136344" y="626639"/>
                  </a:lnTo>
                  <a:lnTo>
                    <a:pt x="102679" y="597074"/>
                  </a:lnTo>
                  <a:lnTo>
                    <a:pt x="73047" y="563485"/>
                  </a:lnTo>
                  <a:lnTo>
                    <a:pt x="47864" y="526288"/>
                  </a:lnTo>
                  <a:lnTo>
                    <a:pt x="27551" y="485900"/>
                  </a:lnTo>
                  <a:lnTo>
                    <a:pt x="12523" y="442737"/>
                  </a:lnTo>
                  <a:lnTo>
                    <a:pt x="3200" y="397218"/>
                  </a:lnTo>
                  <a:lnTo>
                    <a:pt x="0" y="349758"/>
                  </a:lnTo>
                  <a:close/>
                </a:path>
              </a:pathLst>
            </a:custGeom>
            <a:ln w="12700">
              <a:solidFill>
                <a:srgbClr val="246D9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4858512" y="1515124"/>
              <a:ext cx="548639" cy="48409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1" name="object 21"/>
          <p:cNvGrpSpPr/>
          <p:nvPr/>
        </p:nvGrpSpPr>
        <p:grpSpPr>
          <a:xfrm>
            <a:off x="4765294" y="2659126"/>
            <a:ext cx="712470" cy="712470"/>
            <a:chOff x="4765294" y="2659126"/>
            <a:chExt cx="712470" cy="712470"/>
          </a:xfrm>
        </p:grpSpPr>
        <p:sp>
          <p:nvSpPr>
            <p:cNvPr id="22" name="object 22"/>
            <p:cNvSpPr/>
            <p:nvPr/>
          </p:nvSpPr>
          <p:spPr>
            <a:xfrm>
              <a:off x="4771644" y="2665476"/>
              <a:ext cx="699770" cy="699770"/>
            </a:xfrm>
            <a:custGeom>
              <a:avLst/>
              <a:gdLst/>
              <a:ahLst/>
              <a:cxnLst/>
              <a:rect l="l" t="t" r="r" b="b"/>
              <a:pathLst>
                <a:path w="699770" h="699770">
                  <a:moveTo>
                    <a:pt x="0" y="349757"/>
                  </a:moveTo>
                  <a:lnTo>
                    <a:pt x="3192" y="302297"/>
                  </a:lnTo>
                  <a:lnTo>
                    <a:pt x="12493" y="256778"/>
                  </a:lnTo>
                  <a:lnTo>
                    <a:pt x="27485" y="213615"/>
                  </a:lnTo>
                  <a:lnTo>
                    <a:pt x="47751" y="173227"/>
                  </a:lnTo>
                  <a:lnTo>
                    <a:pt x="72876" y="136030"/>
                  </a:lnTo>
                  <a:lnTo>
                    <a:pt x="102441" y="102441"/>
                  </a:lnTo>
                  <a:lnTo>
                    <a:pt x="136030" y="72876"/>
                  </a:lnTo>
                  <a:lnTo>
                    <a:pt x="173227" y="47751"/>
                  </a:lnTo>
                  <a:lnTo>
                    <a:pt x="213615" y="27485"/>
                  </a:lnTo>
                  <a:lnTo>
                    <a:pt x="256778" y="12493"/>
                  </a:lnTo>
                  <a:lnTo>
                    <a:pt x="302297" y="3192"/>
                  </a:lnTo>
                  <a:lnTo>
                    <a:pt x="349757" y="0"/>
                  </a:lnTo>
                  <a:lnTo>
                    <a:pt x="397218" y="3192"/>
                  </a:lnTo>
                  <a:lnTo>
                    <a:pt x="442737" y="12493"/>
                  </a:lnTo>
                  <a:lnTo>
                    <a:pt x="485900" y="27485"/>
                  </a:lnTo>
                  <a:lnTo>
                    <a:pt x="526288" y="47751"/>
                  </a:lnTo>
                  <a:lnTo>
                    <a:pt x="563485" y="72876"/>
                  </a:lnTo>
                  <a:lnTo>
                    <a:pt x="597074" y="102441"/>
                  </a:lnTo>
                  <a:lnTo>
                    <a:pt x="626639" y="136030"/>
                  </a:lnTo>
                  <a:lnTo>
                    <a:pt x="651764" y="173228"/>
                  </a:lnTo>
                  <a:lnTo>
                    <a:pt x="672030" y="213615"/>
                  </a:lnTo>
                  <a:lnTo>
                    <a:pt x="687022" y="256778"/>
                  </a:lnTo>
                  <a:lnTo>
                    <a:pt x="696323" y="302297"/>
                  </a:lnTo>
                  <a:lnTo>
                    <a:pt x="699515" y="349757"/>
                  </a:lnTo>
                  <a:lnTo>
                    <a:pt x="696323" y="397218"/>
                  </a:lnTo>
                  <a:lnTo>
                    <a:pt x="687022" y="442737"/>
                  </a:lnTo>
                  <a:lnTo>
                    <a:pt x="672030" y="485900"/>
                  </a:lnTo>
                  <a:lnTo>
                    <a:pt x="651763" y="526288"/>
                  </a:lnTo>
                  <a:lnTo>
                    <a:pt x="626639" y="563485"/>
                  </a:lnTo>
                  <a:lnTo>
                    <a:pt x="597074" y="597074"/>
                  </a:lnTo>
                  <a:lnTo>
                    <a:pt x="563485" y="626639"/>
                  </a:lnTo>
                  <a:lnTo>
                    <a:pt x="526287" y="651764"/>
                  </a:lnTo>
                  <a:lnTo>
                    <a:pt x="485900" y="672030"/>
                  </a:lnTo>
                  <a:lnTo>
                    <a:pt x="442737" y="687022"/>
                  </a:lnTo>
                  <a:lnTo>
                    <a:pt x="397218" y="696323"/>
                  </a:lnTo>
                  <a:lnTo>
                    <a:pt x="349757" y="699516"/>
                  </a:lnTo>
                  <a:lnTo>
                    <a:pt x="302297" y="696323"/>
                  </a:lnTo>
                  <a:lnTo>
                    <a:pt x="256778" y="687022"/>
                  </a:lnTo>
                  <a:lnTo>
                    <a:pt x="213615" y="672030"/>
                  </a:lnTo>
                  <a:lnTo>
                    <a:pt x="173228" y="651764"/>
                  </a:lnTo>
                  <a:lnTo>
                    <a:pt x="136030" y="626639"/>
                  </a:lnTo>
                  <a:lnTo>
                    <a:pt x="102441" y="597074"/>
                  </a:lnTo>
                  <a:lnTo>
                    <a:pt x="72876" y="563485"/>
                  </a:lnTo>
                  <a:lnTo>
                    <a:pt x="47751" y="526288"/>
                  </a:lnTo>
                  <a:lnTo>
                    <a:pt x="27485" y="485900"/>
                  </a:lnTo>
                  <a:lnTo>
                    <a:pt x="12493" y="442737"/>
                  </a:lnTo>
                  <a:lnTo>
                    <a:pt x="3192" y="397218"/>
                  </a:lnTo>
                  <a:lnTo>
                    <a:pt x="0" y="349757"/>
                  </a:lnTo>
                  <a:close/>
                </a:path>
              </a:pathLst>
            </a:custGeom>
            <a:ln w="12700">
              <a:solidFill>
                <a:srgbClr val="246D9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4910789" y="2767584"/>
              <a:ext cx="437989" cy="548639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4" name="object 24"/>
          <p:cNvGrpSpPr/>
          <p:nvPr/>
        </p:nvGrpSpPr>
        <p:grpSpPr>
          <a:xfrm>
            <a:off x="4765294" y="3916426"/>
            <a:ext cx="713740" cy="712470"/>
            <a:chOff x="4765294" y="3916426"/>
            <a:chExt cx="713740" cy="712470"/>
          </a:xfrm>
        </p:grpSpPr>
        <p:sp>
          <p:nvSpPr>
            <p:cNvPr id="25" name="object 25"/>
            <p:cNvSpPr/>
            <p:nvPr/>
          </p:nvSpPr>
          <p:spPr>
            <a:xfrm>
              <a:off x="4771644" y="3922776"/>
              <a:ext cx="701040" cy="699770"/>
            </a:xfrm>
            <a:custGeom>
              <a:avLst/>
              <a:gdLst/>
              <a:ahLst/>
              <a:cxnLst/>
              <a:rect l="l" t="t" r="r" b="b"/>
              <a:pathLst>
                <a:path w="701039" h="699770">
                  <a:moveTo>
                    <a:pt x="0" y="349758"/>
                  </a:moveTo>
                  <a:lnTo>
                    <a:pt x="3200" y="302297"/>
                  </a:lnTo>
                  <a:lnTo>
                    <a:pt x="12523" y="256778"/>
                  </a:lnTo>
                  <a:lnTo>
                    <a:pt x="27551" y="213615"/>
                  </a:lnTo>
                  <a:lnTo>
                    <a:pt x="47864" y="173228"/>
                  </a:lnTo>
                  <a:lnTo>
                    <a:pt x="73047" y="136030"/>
                  </a:lnTo>
                  <a:lnTo>
                    <a:pt x="102679" y="102441"/>
                  </a:lnTo>
                  <a:lnTo>
                    <a:pt x="136344" y="72876"/>
                  </a:lnTo>
                  <a:lnTo>
                    <a:pt x="173623" y="47752"/>
                  </a:lnTo>
                  <a:lnTo>
                    <a:pt x="214098" y="27485"/>
                  </a:lnTo>
                  <a:lnTo>
                    <a:pt x="257351" y="12493"/>
                  </a:lnTo>
                  <a:lnTo>
                    <a:pt x="302964" y="3192"/>
                  </a:lnTo>
                  <a:lnTo>
                    <a:pt x="350519" y="0"/>
                  </a:lnTo>
                  <a:lnTo>
                    <a:pt x="398075" y="3192"/>
                  </a:lnTo>
                  <a:lnTo>
                    <a:pt x="443688" y="12493"/>
                  </a:lnTo>
                  <a:lnTo>
                    <a:pt x="486941" y="27485"/>
                  </a:lnTo>
                  <a:lnTo>
                    <a:pt x="527416" y="47752"/>
                  </a:lnTo>
                  <a:lnTo>
                    <a:pt x="564695" y="72876"/>
                  </a:lnTo>
                  <a:lnTo>
                    <a:pt x="598360" y="102441"/>
                  </a:lnTo>
                  <a:lnTo>
                    <a:pt x="627992" y="136030"/>
                  </a:lnTo>
                  <a:lnTo>
                    <a:pt x="653175" y="173228"/>
                  </a:lnTo>
                  <a:lnTo>
                    <a:pt x="673488" y="213615"/>
                  </a:lnTo>
                  <a:lnTo>
                    <a:pt x="688516" y="256778"/>
                  </a:lnTo>
                  <a:lnTo>
                    <a:pt x="697839" y="302297"/>
                  </a:lnTo>
                  <a:lnTo>
                    <a:pt x="701039" y="349758"/>
                  </a:lnTo>
                  <a:lnTo>
                    <a:pt x="697839" y="397218"/>
                  </a:lnTo>
                  <a:lnTo>
                    <a:pt x="688516" y="442737"/>
                  </a:lnTo>
                  <a:lnTo>
                    <a:pt x="673488" y="485900"/>
                  </a:lnTo>
                  <a:lnTo>
                    <a:pt x="653175" y="526288"/>
                  </a:lnTo>
                  <a:lnTo>
                    <a:pt x="627992" y="563485"/>
                  </a:lnTo>
                  <a:lnTo>
                    <a:pt x="598360" y="597074"/>
                  </a:lnTo>
                  <a:lnTo>
                    <a:pt x="564695" y="626639"/>
                  </a:lnTo>
                  <a:lnTo>
                    <a:pt x="527416" y="651764"/>
                  </a:lnTo>
                  <a:lnTo>
                    <a:pt x="486941" y="672030"/>
                  </a:lnTo>
                  <a:lnTo>
                    <a:pt x="443688" y="687022"/>
                  </a:lnTo>
                  <a:lnTo>
                    <a:pt x="398075" y="696323"/>
                  </a:lnTo>
                  <a:lnTo>
                    <a:pt x="350519" y="699516"/>
                  </a:lnTo>
                  <a:lnTo>
                    <a:pt x="302964" y="696323"/>
                  </a:lnTo>
                  <a:lnTo>
                    <a:pt x="257351" y="687022"/>
                  </a:lnTo>
                  <a:lnTo>
                    <a:pt x="214098" y="672030"/>
                  </a:lnTo>
                  <a:lnTo>
                    <a:pt x="173623" y="651764"/>
                  </a:lnTo>
                  <a:lnTo>
                    <a:pt x="136344" y="626639"/>
                  </a:lnTo>
                  <a:lnTo>
                    <a:pt x="102679" y="597074"/>
                  </a:lnTo>
                  <a:lnTo>
                    <a:pt x="73047" y="563485"/>
                  </a:lnTo>
                  <a:lnTo>
                    <a:pt x="47864" y="526288"/>
                  </a:lnTo>
                  <a:lnTo>
                    <a:pt x="27551" y="485900"/>
                  </a:lnTo>
                  <a:lnTo>
                    <a:pt x="12523" y="442737"/>
                  </a:lnTo>
                  <a:lnTo>
                    <a:pt x="3200" y="397218"/>
                  </a:lnTo>
                  <a:lnTo>
                    <a:pt x="0" y="349758"/>
                  </a:lnTo>
                  <a:close/>
                </a:path>
              </a:pathLst>
            </a:custGeom>
            <a:ln w="12700">
              <a:solidFill>
                <a:srgbClr val="246D9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4890592" y="4002100"/>
              <a:ext cx="534808" cy="53480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67814" y="474726"/>
            <a:ext cx="50933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0" dirty="0">
                <a:solidFill>
                  <a:srgbClr val="FF0000"/>
                </a:solidFill>
              </a:rPr>
              <a:t>LƯU </a:t>
            </a:r>
            <a:r>
              <a:rPr sz="2400" spc="-45" dirty="0">
                <a:solidFill>
                  <a:srgbClr val="FF0000"/>
                </a:solidFill>
              </a:rPr>
              <a:t>Ý </a:t>
            </a:r>
            <a:r>
              <a:rPr sz="2400" spc="90" dirty="0">
                <a:solidFill>
                  <a:srgbClr val="212A35"/>
                </a:solidFill>
              </a:rPr>
              <a:t>KHI </a:t>
            </a:r>
            <a:r>
              <a:rPr sz="2400" spc="15" dirty="0">
                <a:solidFill>
                  <a:srgbClr val="212A35"/>
                </a:solidFill>
              </a:rPr>
              <a:t>SWAP </a:t>
            </a:r>
            <a:r>
              <a:rPr sz="2400" spc="100" dirty="0">
                <a:solidFill>
                  <a:srgbClr val="212A35"/>
                </a:solidFill>
              </a:rPr>
              <a:t>MODEM </a:t>
            </a:r>
            <a:r>
              <a:rPr sz="2400" spc="114" dirty="0">
                <a:solidFill>
                  <a:srgbClr val="212A35"/>
                </a:solidFill>
              </a:rPr>
              <a:t>WI-FI</a:t>
            </a:r>
            <a:r>
              <a:rPr sz="2400" spc="-185" dirty="0">
                <a:solidFill>
                  <a:srgbClr val="212A35"/>
                </a:solidFill>
              </a:rPr>
              <a:t> </a:t>
            </a:r>
            <a:r>
              <a:rPr sz="2400" spc="100" dirty="0">
                <a:solidFill>
                  <a:srgbClr val="212A35"/>
                </a:solidFill>
              </a:rPr>
              <a:t>6</a:t>
            </a:r>
            <a:endParaRPr sz="2400"/>
          </a:p>
        </p:txBody>
      </p:sp>
      <p:grpSp>
        <p:nvGrpSpPr>
          <p:cNvPr id="3" name="object 3"/>
          <p:cNvGrpSpPr/>
          <p:nvPr/>
        </p:nvGrpSpPr>
        <p:grpSpPr>
          <a:xfrm>
            <a:off x="2717292" y="3168394"/>
            <a:ext cx="3104515" cy="1906905"/>
            <a:chOff x="2717292" y="3168394"/>
            <a:chExt cx="3104515" cy="1906905"/>
          </a:xfrm>
        </p:grpSpPr>
        <p:sp>
          <p:nvSpPr>
            <p:cNvPr id="4" name="object 4"/>
            <p:cNvSpPr/>
            <p:nvPr/>
          </p:nvSpPr>
          <p:spPr>
            <a:xfrm>
              <a:off x="2717292" y="3168394"/>
              <a:ext cx="2330196" cy="190652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485640" y="3651521"/>
              <a:ext cx="1336040" cy="607060"/>
            </a:xfrm>
            <a:custGeom>
              <a:avLst/>
              <a:gdLst/>
              <a:ahLst/>
              <a:cxnLst/>
              <a:rect l="l" t="t" r="r" b="b"/>
              <a:pathLst>
                <a:path w="1336039" h="607060">
                  <a:moveTo>
                    <a:pt x="46609" y="574682"/>
                  </a:moveTo>
                  <a:lnTo>
                    <a:pt x="0" y="594913"/>
                  </a:lnTo>
                  <a:lnTo>
                    <a:pt x="5080" y="606559"/>
                  </a:lnTo>
                  <a:lnTo>
                    <a:pt x="51688" y="586328"/>
                  </a:lnTo>
                  <a:lnTo>
                    <a:pt x="46609" y="574682"/>
                  </a:lnTo>
                  <a:close/>
                </a:path>
                <a:path w="1336039" h="607060">
                  <a:moveTo>
                    <a:pt x="128143" y="539262"/>
                  </a:moveTo>
                  <a:lnTo>
                    <a:pt x="81534" y="559493"/>
                  </a:lnTo>
                  <a:lnTo>
                    <a:pt x="86613" y="571151"/>
                  </a:lnTo>
                  <a:lnTo>
                    <a:pt x="133223" y="550908"/>
                  </a:lnTo>
                  <a:lnTo>
                    <a:pt x="128143" y="539262"/>
                  </a:lnTo>
                  <a:close/>
                </a:path>
                <a:path w="1336039" h="607060">
                  <a:moveTo>
                    <a:pt x="209676" y="503841"/>
                  </a:moveTo>
                  <a:lnTo>
                    <a:pt x="163068" y="524073"/>
                  </a:lnTo>
                  <a:lnTo>
                    <a:pt x="168148" y="535731"/>
                  </a:lnTo>
                  <a:lnTo>
                    <a:pt x="214757" y="515487"/>
                  </a:lnTo>
                  <a:lnTo>
                    <a:pt x="209676" y="503841"/>
                  </a:lnTo>
                  <a:close/>
                </a:path>
                <a:path w="1336039" h="607060">
                  <a:moveTo>
                    <a:pt x="291211" y="468421"/>
                  </a:moveTo>
                  <a:lnTo>
                    <a:pt x="244601" y="488665"/>
                  </a:lnTo>
                  <a:lnTo>
                    <a:pt x="249682" y="500311"/>
                  </a:lnTo>
                  <a:lnTo>
                    <a:pt x="296290" y="480067"/>
                  </a:lnTo>
                  <a:lnTo>
                    <a:pt x="291211" y="468421"/>
                  </a:lnTo>
                  <a:close/>
                </a:path>
                <a:path w="1336039" h="607060">
                  <a:moveTo>
                    <a:pt x="372745" y="433001"/>
                  </a:moveTo>
                  <a:lnTo>
                    <a:pt x="326136" y="453245"/>
                  </a:lnTo>
                  <a:lnTo>
                    <a:pt x="331215" y="464891"/>
                  </a:lnTo>
                  <a:lnTo>
                    <a:pt x="377825" y="444647"/>
                  </a:lnTo>
                  <a:lnTo>
                    <a:pt x="372745" y="433001"/>
                  </a:lnTo>
                  <a:close/>
                </a:path>
                <a:path w="1336039" h="607060">
                  <a:moveTo>
                    <a:pt x="454279" y="397581"/>
                  </a:moveTo>
                  <a:lnTo>
                    <a:pt x="407670" y="417824"/>
                  </a:lnTo>
                  <a:lnTo>
                    <a:pt x="412750" y="429470"/>
                  </a:lnTo>
                  <a:lnTo>
                    <a:pt x="459359" y="409239"/>
                  </a:lnTo>
                  <a:lnTo>
                    <a:pt x="454279" y="397581"/>
                  </a:lnTo>
                  <a:close/>
                </a:path>
                <a:path w="1336039" h="607060">
                  <a:moveTo>
                    <a:pt x="535813" y="362160"/>
                  </a:moveTo>
                  <a:lnTo>
                    <a:pt x="489204" y="382404"/>
                  </a:lnTo>
                  <a:lnTo>
                    <a:pt x="494284" y="394050"/>
                  </a:lnTo>
                  <a:lnTo>
                    <a:pt x="540893" y="373819"/>
                  </a:lnTo>
                  <a:lnTo>
                    <a:pt x="535813" y="362160"/>
                  </a:lnTo>
                  <a:close/>
                </a:path>
                <a:path w="1336039" h="607060">
                  <a:moveTo>
                    <a:pt x="617347" y="326753"/>
                  </a:moveTo>
                  <a:lnTo>
                    <a:pt x="570738" y="346984"/>
                  </a:lnTo>
                  <a:lnTo>
                    <a:pt x="575818" y="358630"/>
                  </a:lnTo>
                  <a:lnTo>
                    <a:pt x="622426" y="338399"/>
                  </a:lnTo>
                  <a:lnTo>
                    <a:pt x="617347" y="326753"/>
                  </a:lnTo>
                  <a:close/>
                </a:path>
                <a:path w="1336039" h="607060">
                  <a:moveTo>
                    <a:pt x="698881" y="291332"/>
                  </a:moveTo>
                  <a:lnTo>
                    <a:pt x="652272" y="311563"/>
                  </a:lnTo>
                  <a:lnTo>
                    <a:pt x="657351" y="323222"/>
                  </a:lnTo>
                  <a:lnTo>
                    <a:pt x="703961" y="302978"/>
                  </a:lnTo>
                  <a:lnTo>
                    <a:pt x="698881" y="291332"/>
                  </a:lnTo>
                  <a:close/>
                </a:path>
                <a:path w="1336039" h="607060">
                  <a:moveTo>
                    <a:pt x="780414" y="255912"/>
                  </a:moveTo>
                  <a:lnTo>
                    <a:pt x="733806" y="276156"/>
                  </a:lnTo>
                  <a:lnTo>
                    <a:pt x="738886" y="287802"/>
                  </a:lnTo>
                  <a:lnTo>
                    <a:pt x="785495" y="267558"/>
                  </a:lnTo>
                  <a:lnTo>
                    <a:pt x="780414" y="255912"/>
                  </a:lnTo>
                  <a:close/>
                </a:path>
                <a:path w="1336039" h="607060">
                  <a:moveTo>
                    <a:pt x="861949" y="220454"/>
                  </a:moveTo>
                  <a:lnTo>
                    <a:pt x="815467" y="240736"/>
                  </a:lnTo>
                  <a:lnTo>
                    <a:pt x="820420" y="252381"/>
                  </a:lnTo>
                  <a:lnTo>
                    <a:pt x="867029" y="232138"/>
                  </a:lnTo>
                  <a:lnTo>
                    <a:pt x="861949" y="220454"/>
                  </a:lnTo>
                  <a:close/>
                </a:path>
                <a:path w="1336039" h="607060">
                  <a:moveTo>
                    <a:pt x="943483" y="185021"/>
                  </a:moveTo>
                  <a:lnTo>
                    <a:pt x="897001" y="205341"/>
                  </a:lnTo>
                  <a:lnTo>
                    <a:pt x="901954" y="217025"/>
                  </a:lnTo>
                  <a:lnTo>
                    <a:pt x="948563" y="196705"/>
                  </a:lnTo>
                  <a:lnTo>
                    <a:pt x="943483" y="185021"/>
                  </a:lnTo>
                  <a:close/>
                </a:path>
                <a:path w="1336039" h="607060">
                  <a:moveTo>
                    <a:pt x="1025017" y="149715"/>
                  </a:moveTo>
                  <a:lnTo>
                    <a:pt x="978535" y="169908"/>
                  </a:lnTo>
                  <a:lnTo>
                    <a:pt x="983488" y="181592"/>
                  </a:lnTo>
                  <a:lnTo>
                    <a:pt x="1030097" y="161272"/>
                  </a:lnTo>
                  <a:lnTo>
                    <a:pt x="1025017" y="149715"/>
                  </a:lnTo>
                  <a:close/>
                </a:path>
                <a:path w="1336039" h="607060">
                  <a:moveTo>
                    <a:pt x="1106677" y="114282"/>
                  </a:moveTo>
                  <a:lnTo>
                    <a:pt x="1060069" y="134475"/>
                  </a:lnTo>
                  <a:lnTo>
                    <a:pt x="1065022" y="146159"/>
                  </a:lnTo>
                  <a:lnTo>
                    <a:pt x="1111631" y="125839"/>
                  </a:lnTo>
                  <a:lnTo>
                    <a:pt x="1106677" y="114282"/>
                  </a:lnTo>
                  <a:close/>
                </a:path>
                <a:path w="1336039" h="607060">
                  <a:moveTo>
                    <a:pt x="1188212" y="78849"/>
                  </a:moveTo>
                  <a:lnTo>
                    <a:pt x="1141602" y="99042"/>
                  </a:lnTo>
                  <a:lnTo>
                    <a:pt x="1146683" y="110726"/>
                  </a:lnTo>
                  <a:lnTo>
                    <a:pt x="1193164" y="90406"/>
                  </a:lnTo>
                  <a:lnTo>
                    <a:pt x="1188212" y="78849"/>
                  </a:lnTo>
                  <a:close/>
                </a:path>
                <a:path w="1336039" h="607060">
                  <a:moveTo>
                    <a:pt x="1334944" y="43416"/>
                  </a:moveTo>
                  <a:lnTo>
                    <a:pt x="1269746" y="43416"/>
                  </a:lnTo>
                  <a:lnTo>
                    <a:pt x="1274699" y="55100"/>
                  </a:lnTo>
                  <a:lnTo>
                    <a:pt x="1266602" y="58617"/>
                  </a:lnTo>
                  <a:lnTo>
                    <a:pt x="1271547" y="65666"/>
                  </a:lnTo>
                  <a:lnTo>
                    <a:pt x="1283874" y="73499"/>
                  </a:lnTo>
                  <a:lnTo>
                    <a:pt x="1298249" y="76164"/>
                  </a:lnTo>
                  <a:lnTo>
                    <a:pt x="1313052" y="73007"/>
                  </a:lnTo>
                  <a:lnTo>
                    <a:pt x="1325471" y="64347"/>
                  </a:lnTo>
                  <a:lnTo>
                    <a:pt x="1333341" y="52020"/>
                  </a:lnTo>
                  <a:lnTo>
                    <a:pt x="1334944" y="43416"/>
                  </a:lnTo>
                  <a:close/>
                </a:path>
                <a:path w="1336039" h="607060">
                  <a:moveTo>
                    <a:pt x="1261534" y="46973"/>
                  </a:moveTo>
                  <a:lnTo>
                    <a:pt x="1223137" y="63609"/>
                  </a:lnTo>
                  <a:lnTo>
                    <a:pt x="1228217" y="75293"/>
                  </a:lnTo>
                  <a:lnTo>
                    <a:pt x="1266602" y="58617"/>
                  </a:lnTo>
                  <a:lnTo>
                    <a:pt x="1262888" y="53322"/>
                  </a:lnTo>
                  <a:lnTo>
                    <a:pt x="1261534" y="46973"/>
                  </a:lnTo>
                  <a:close/>
                </a:path>
                <a:path w="1336039" h="607060">
                  <a:moveTo>
                    <a:pt x="1269746" y="43416"/>
                  </a:moveTo>
                  <a:lnTo>
                    <a:pt x="1261534" y="46973"/>
                  </a:lnTo>
                  <a:lnTo>
                    <a:pt x="1262888" y="53322"/>
                  </a:lnTo>
                  <a:lnTo>
                    <a:pt x="1266602" y="58617"/>
                  </a:lnTo>
                  <a:lnTo>
                    <a:pt x="1274699" y="55100"/>
                  </a:lnTo>
                  <a:lnTo>
                    <a:pt x="1269746" y="43416"/>
                  </a:lnTo>
                  <a:close/>
                </a:path>
                <a:path w="1336039" h="607060">
                  <a:moveTo>
                    <a:pt x="1297503" y="0"/>
                  </a:moveTo>
                  <a:lnTo>
                    <a:pt x="1282700" y="3157"/>
                  </a:lnTo>
                  <a:lnTo>
                    <a:pt x="1270281" y="11816"/>
                  </a:lnTo>
                  <a:lnTo>
                    <a:pt x="1262411" y="24143"/>
                  </a:lnTo>
                  <a:lnTo>
                    <a:pt x="1259732" y="38518"/>
                  </a:lnTo>
                  <a:lnTo>
                    <a:pt x="1261534" y="46973"/>
                  </a:lnTo>
                  <a:lnTo>
                    <a:pt x="1269746" y="43416"/>
                  </a:lnTo>
                  <a:lnTo>
                    <a:pt x="1334944" y="43416"/>
                  </a:lnTo>
                  <a:lnTo>
                    <a:pt x="1336020" y="37645"/>
                  </a:lnTo>
                  <a:lnTo>
                    <a:pt x="1332864" y="22842"/>
                  </a:lnTo>
                  <a:lnTo>
                    <a:pt x="1324205" y="10497"/>
                  </a:lnTo>
                  <a:lnTo>
                    <a:pt x="1311878" y="2665"/>
                  </a:lnTo>
                  <a:lnTo>
                    <a:pt x="1297503" y="0"/>
                  </a:lnTo>
                  <a:close/>
                </a:path>
              </a:pathLst>
            </a:custGeom>
            <a:solidFill>
              <a:srgbClr val="0F2F4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807821" y="1778514"/>
            <a:ext cx="7614920" cy="2268220"/>
          </a:xfrm>
          <a:prstGeom prst="rect">
            <a:avLst/>
          </a:prstGeom>
        </p:spPr>
        <p:txBody>
          <a:bodyPr vert="horz" wrap="square" lIns="0" tIns="514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5"/>
              </a:spcBef>
            </a:pPr>
            <a:r>
              <a:rPr sz="2700" b="1" spc="-260" dirty="0">
                <a:solidFill>
                  <a:srgbClr val="2980B8"/>
                </a:solidFill>
                <a:latin typeface="Arial"/>
                <a:cs typeface="Arial"/>
              </a:rPr>
              <a:t>1. </a:t>
            </a:r>
            <a:r>
              <a:rPr sz="1800" b="1" spc="-95" dirty="0">
                <a:solidFill>
                  <a:srgbClr val="FF0000"/>
                </a:solidFill>
                <a:latin typeface="Arial"/>
                <a:cs typeface="Arial"/>
              </a:rPr>
              <a:t>Lỗi </a:t>
            </a:r>
            <a:r>
              <a:rPr sz="1800" b="1" spc="-5" dirty="0">
                <a:solidFill>
                  <a:srgbClr val="FF0000"/>
                </a:solidFill>
                <a:latin typeface="Arial"/>
                <a:cs typeface="Arial"/>
              </a:rPr>
              <a:t>rút/cắm</a:t>
            </a:r>
            <a:r>
              <a:rPr sz="1800" b="1" spc="-13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b="1" spc="-195" dirty="0">
                <a:solidFill>
                  <a:srgbClr val="FF0000"/>
                </a:solidFill>
                <a:latin typeface="Arial"/>
                <a:cs typeface="Arial"/>
              </a:rPr>
              <a:t>FC</a:t>
            </a:r>
            <a:endParaRPr sz="1800">
              <a:latin typeface="Arial"/>
              <a:cs typeface="Arial"/>
            </a:endParaRPr>
          </a:p>
          <a:p>
            <a:pPr marL="12700" marR="5080" algn="just">
              <a:lnSpc>
                <a:spcPts val="2520"/>
              </a:lnSpc>
              <a:spcBef>
                <a:spcPts val="145"/>
              </a:spcBef>
            </a:pPr>
            <a:r>
              <a:rPr sz="1400" spc="-60" dirty="0">
                <a:solidFill>
                  <a:srgbClr val="13405D"/>
                </a:solidFill>
                <a:latin typeface="Arial"/>
                <a:cs typeface="Arial"/>
              </a:rPr>
              <a:t>Khi </a:t>
            </a:r>
            <a:r>
              <a:rPr sz="1400" spc="-45" dirty="0">
                <a:solidFill>
                  <a:srgbClr val="13405D"/>
                </a:solidFill>
                <a:latin typeface="Arial"/>
                <a:cs typeface="Arial"/>
              </a:rPr>
              <a:t>thực </a:t>
            </a:r>
            <a:r>
              <a:rPr sz="1400" spc="-25" dirty="0">
                <a:solidFill>
                  <a:srgbClr val="13405D"/>
                </a:solidFill>
                <a:latin typeface="Arial"/>
                <a:cs typeface="Arial"/>
              </a:rPr>
              <a:t>hiện </a:t>
            </a:r>
            <a:r>
              <a:rPr sz="1400" spc="20" dirty="0">
                <a:solidFill>
                  <a:srgbClr val="13405D"/>
                </a:solidFill>
                <a:latin typeface="Arial"/>
                <a:cs typeface="Arial"/>
              </a:rPr>
              <a:t>rút </a:t>
            </a:r>
            <a:r>
              <a:rPr sz="1400" spc="-35" dirty="0">
                <a:solidFill>
                  <a:srgbClr val="13405D"/>
                </a:solidFill>
                <a:latin typeface="Arial"/>
                <a:cs typeface="Arial"/>
              </a:rPr>
              <a:t>hoặc </a:t>
            </a:r>
            <a:r>
              <a:rPr sz="1400" spc="-45" dirty="0">
                <a:solidFill>
                  <a:srgbClr val="13405D"/>
                </a:solidFill>
                <a:latin typeface="Arial"/>
                <a:cs typeface="Arial"/>
              </a:rPr>
              <a:t>cắm </a:t>
            </a:r>
            <a:r>
              <a:rPr sz="1400" spc="-25" dirty="0">
                <a:solidFill>
                  <a:srgbClr val="13405D"/>
                </a:solidFill>
                <a:latin typeface="Arial"/>
                <a:cs typeface="Arial"/>
              </a:rPr>
              <a:t>đầu </a:t>
            </a:r>
            <a:r>
              <a:rPr sz="1400" dirty="0">
                <a:solidFill>
                  <a:srgbClr val="13405D"/>
                </a:solidFill>
                <a:latin typeface="Arial"/>
                <a:cs typeface="Arial"/>
              </a:rPr>
              <a:t>nối </a:t>
            </a:r>
            <a:r>
              <a:rPr sz="1400" spc="-15" dirty="0">
                <a:solidFill>
                  <a:srgbClr val="13405D"/>
                </a:solidFill>
                <a:latin typeface="Arial"/>
                <a:cs typeface="Arial"/>
              </a:rPr>
              <a:t>quang </a:t>
            </a:r>
            <a:r>
              <a:rPr sz="1400" spc="-90" dirty="0">
                <a:solidFill>
                  <a:srgbClr val="13405D"/>
                </a:solidFill>
                <a:latin typeface="Arial"/>
                <a:cs typeface="Arial"/>
              </a:rPr>
              <a:t>(Fast </a:t>
            </a:r>
            <a:r>
              <a:rPr sz="1400" spc="-30" dirty="0">
                <a:solidFill>
                  <a:srgbClr val="13405D"/>
                </a:solidFill>
                <a:latin typeface="Arial"/>
                <a:cs typeface="Arial"/>
              </a:rPr>
              <a:t>Connector) </a:t>
            </a:r>
            <a:r>
              <a:rPr sz="1400" spc="-10" dirty="0">
                <a:solidFill>
                  <a:srgbClr val="13405D"/>
                </a:solidFill>
                <a:latin typeface="Arial"/>
                <a:cs typeface="Arial"/>
              </a:rPr>
              <a:t>khỏi </a:t>
            </a:r>
            <a:r>
              <a:rPr sz="1400" spc="-15" dirty="0">
                <a:solidFill>
                  <a:srgbClr val="13405D"/>
                </a:solidFill>
                <a:latin typeface="Arial"/>
                <a:cs typeface="Arial"/>
              </a:rPr>
              <a:t>modem, </a:t>
            </a:r>
            <a:r>
              <a:rPr sz="1400" spc="-25" dirty="0">
                <a:solidFill>
                  <a:srgbClr val="13405D"/>
                </a:solidFill>
                <a:latin typeface="Arial"/>
                <a:cs typeface="Arial"/>
              </a:rPr>
              <a:t>tay </a:t>
            </a:r>
            <a:r>
              <a:rPr sz="1400" spc="-5" dirty="0">
                <a:solidFill>
                  <a:srgbClr val="13405D"/>
                </a:solidFill>
                <a:latin typeface="Arial"/>
                <a:cs typeface="Arial"/>
              </a:rPr>
              <a:t>thao </a:t>
            </a:r>
            <a:r>
              <a:rPr sz="1400" spc="-30" dirty="0">
                <a:solidFill>
                  <a:srgbClr val="13405D"/>
                </a:solidFill>
                <a:latin typeface="Arial"/>
                <a:cs typeface="Arial"/>
              </a:rPr>
              <a:t>tác </a:t>
            </a:r>
            <a:r>
              <a:rPr sz="1400" spc="-20" dirty="0">
                <a:solidFill>
                  <a:srgbClr val="13405D"/>
                </a:solidFill>
                <a:latin typeface="Arial"/>
                <a:cs typeface="Arial"/>
              </a:rPr>
              <a:t>phải </a:t>
            </a:r>
            <a:r>
              <a:rPr sz="1400" spc="-45" dirty="0">
                <a:solidFill>
                  <a:srgbClr val="13405D"/>
                </a:solidFill>
                <a:latin typeface="Arial"/>
                <a:cs typeface="Arial"/>
              </a:rPr>
              <a:t>cầm </a:t>
            </a:r>
            <a:r>
              <a:rPr sz="1400" spc="-50" dirty="0">
                <a:solidFill>
                  <a:srgbClr val="13405D"/>
                </a:solidFill>
                <a:latin typeface="Arial"/>
                <a:cs typeface="Arial"/>
              </a:rPr>
              <a:t>vào  </a:t>
            </a:r>
            <a:r>
              <a:rPr sz="1400" spc="5" dirty="0">
                <a:solidFill>
                  <a:srgbClr val="13405D"/>
                </a:solidFill>
                <a:latin typeface="Arial"/>
                <a:cs typeface="Arial"/>
              </a:rPr>
              <a:t>“vỏ </a:t>
            </a:r>
            <a:r>
              <a:rPr sz="1400" spc="-25" dirty="0">
                <a:solidFill>
                  <a:srgbClr val="13405D"/>
                </a:solidFill>
                <a:latin typeface="Arial"/>
                <a:cs typeface="Arial"/>
              </a:rPr>
              <a:t>áo màu </a:t>
            </a:r>
            <a:r>
              <a:rPr sz="1400" spc="-35" dirty="0">
                <a:solidFill>
                  <a:srgbClr val="13405D"/>
                </a:solidFill>
                <a:latin typeface="Arial"/>
                <a:cs typeface="Arial"/>
              </a:rPr>
              <a:t>xanh” </a:t>
            </a:r>
            <a:r>
              <a:rPr sz="1400" spc="-50" dirty="0">
                <a:solidFill>
                  <a:srgbClr val="13405D"/>
                </a:solidFill>
                <a:latin typeface="Arial"/>
                <a:cs typeface="Arial"/>
              </a:rPr>
              <a:t>của </a:t>
            </a:r>
            <a:r>
              <a:rPr sz="1400" spc="-20" dirty="0">
                <a:solidFill>
                  <a:srgbClr val="13405D"/>
                </a:solidFill>
                <a:latin typeface="Arial"/>
                <a:cs typeface="Arial"/>
              </a:rPr>
              <a:t>đầu </a:t>
            </a:r>
            <a:r>
              <a:rPr sz="1400" dirty="0">
                <a:solidFill>
                  <a:srgbClr val="13405D"/>
                </a:solidFill>
                <a:latin typeface="Arial"/>
                <a:cs typeface="Arial"/>
              </a:rPr>
              <a:t>nối </a:t>
            </a:r>
            <a:r>
              <a:rPr sz="1400" spc="-25" dirty="0">
                <a:solidFill>
                  <a:srgbClr val="13405D"/>
                </a:solidFill>
                <a:latin typeface="Arial"/>
                <a:cs typeface="Arial"/>
              </a:rPr>
              <a:t>quang, </a:t>
            </a:r>
            <a:r>
              <a:rPr sz="1400" spc="-20" dirty="0">
                <a:solidFill>
                  <a:srgbClr val="13405D"/>
                </a:solidFill>
                <a:latin typeface="Arial"/>
                <a:cs typeface="Arial"/>
              </a:rPr>
              <a:t>để </a:t>
            </a:r>
            <a:r>
              <a:rPr sz="1400" spc="-10" dirty="0">
                <a:solidFill>
                  <a:srgbClr val="13405D"/>
                </a:solidFill>
                <a:latin typeface="Arial"/>
                <a:cs typeface="Arial"/>
              </a:rPr>
              <a:t>tránh </a:t>
            </a:r>
            <a:r>
              <a:rPr sz="1400" spc="-20" dirty="0">
                <a:solidFill>
                  <a:srgbClr val="13405D"/>
                </a:solidFill>
                <a:latin typeface="Arial"/>
                <a:cs typeface="Arial"/>
              </a:rPr>
              <a:t>làm </a:t>
            </a:r>
            <a:r>
              <a:rPr sz="1400" spc="5" dirty="0">
                <a:solidFill>
                  <a:srgbClr val="13405D"/>
                </a:solidFill>
                <a:latin typeface="Arial"/>
                <a:cs typeface="Arial"/>
              </a:rPr>
              <a:t>hỏng </a:t>
            </a:r>
            <a:r>
              <a:rPr sz="1400" spc="50" dirty="0">
                <a:solidFill>
                  <a:srgbClr val="13405D"/>
                </a:solidFill>
                <a:latin typeface="Arial"/>
                <a:cs typeface="Arial"/>
              </a:rPr>
              <a:t>&amp; </a:t>
            </a:r>
            <a:r>
              <a:rPr sz="1400" spc="-65" dirty="0">
                <a:solidFill>
                  <a:srgbClr val="13405D"/>
                </a:solidFill>
                <a:latin typeface="Arial"/>
                <a:cs typeface="Arial"/>
              </a:rPr>
              <a:t>suy </a:t>
            </a:r>
            <a:r>
              <a:rPr sz="1400" spc="-25" dirty="0">
                <a:solidFill>
                  <a:srgbClr val="13405D"/>
                </a:solidFill>
                <a:latin typeface="Arial"/>
                <a:cs typeface="Arial"/>
              </a:rPr>
              <a:t>hao </a:t>
            </a:r>
            <a:r>
              <a:rPr sz="1400" spc="-15" dirty="0">
                <a:solidFill>
                  <a:srgbClr val="13405D"/>
                </a:solidFill>
                <a:latin typeface="Arial"/>
                <a:cs typeface="Arial"/>
              </a:rPr>
              <a:t>quang </a:t>
            </a:r>
            <a:r>
              <a:rPr sz="1400" spc="-5" dirty="0">
                <a:solidFill>
                  <a:srgbClr val="13405D"/>
                </a:solidFill>
                <a:latin typeface="Arial"/>
                <a:cs typeface="Arial"/>
              </a:rPr>
              <a:t>tại </a:t>
            </a:r>
            <a:r>
              <a:rPr sz="1400" spc="-25" dirty="0">
                <a:solidFill>
                  <a:srgbClr val="13405D"/>
                </a:solidFill>
                <a:latin typeface="Arial"/>
                <a:cs typeface="Arial"/>
              </a:rPr>
              <a:t>đầu </a:t>
            </a:r>
            <a:r>
              <a:rPr sz="1400" spc="-20" dirty="0">
                <a:solidFill>
                  <a:srgbClr val="13405D"/>
                </a:solidFill>
                <a:latin typeface="Arial"/>
                <a:cs typeface="Arial"/>
              </a:rPr>
              <a:t>nối. </a:t>
            </a:r>
            <a:r>
              <a:rPr sz="1400" spc="-55" dirty="0">
                <a:solidFill>
                  <a:srgbClr val="13405D"/>
                </a:solidFill>
                <a:latin typeface="Arial"/>
                <a:cs typeface="Arial"/>
              </a:rPr>
              <a:t>Kiểm </a:t>
            </a:r>
            <a:r>
              <a:rPr sz="1400" spc="-5" dirty="0">
                <a:solidFill>
                  <a:srgbClr val="13405D"/>
                </a:solidFill>
                <a:latin typeface="Arial"/>
                <a:cs typeface="Arial"/>
              </a:rPr>
              <a:t>tra </a:t>
            </a:r>
            <a:r>
              <a:rPr sz="1400" spc="-65" dirty="0">
                <a:solidFill>
                  <a:srgbClr val="13405D"/>
                </a:solidFill>
                <a:latin typeface="Arial"/>
                <a:cs typeface="Arial"/>
              </a:rPr>
              <a:t>suy  </a:t>
            </a:r>
            <a:r>
              <a:rPr sz="1400" spc="-25" dirty="0">
                <a:solidFill>
                  <a:srgbClr val="13405D"/>
                </a:solidFill>
                <a:latin typeface="Arial"/>
                <a:cs typeface="Arial"/>
              </a:rPr>
              <a:t>hao </a:t>
            </a:r>
            <a:r>
              <a:rPr sz="1400" spc="-10" dirty="0">
                <a:solidFill>
                  <a:srgbClr val="13405D"/>
                </a:solidFill>
                <a:latin typeface="Arial"/>
                <a:cs typeface="Arial"/>
              </a:rPr>
              <a:t>quang tại </a:t>
            </a:r>
            <a:r>
              <a:rPr sz="1400" dirty="0">
                <a:solidFill>
                  <a:srgbClr val="13405D"/>
                </a:solidFill>
                <a:latin typeface="Arial"/>
                <a:cs typeface="Arial"/>
              </a:rPr>
              <a:t>modem </a:t>
            </a:r>
            <a:r>
              <a:rPr sz="1400" spc="-55" dirty="0">
                <a:solidFill>
                  <a:srgbClr val="13405D"/>
                </a:solidFill>
                <a:latin typeface="Arial"/>
                <a:cs typeface="Arial"/>
              </a:rPr>
              <a:t>trước </a:t>
            </a:r>
            <a:r>
              <a:rPr sz="1400" spc="50" dirty="0">
                <a:solidFill>
                  <a:srgbClr val="13405D"/>
                </a:solidFill>
                <a:latin typeface="Arial"/>
                <a:cs typeface="Arial"/>
              </a:rPr>
              <a:t>&amp; </a:t>
            </a:r>
            <a:r>
              <a:rPr sz="1400" spc="-70" dirty="0">
                <a:solidFill>
                  <a:srgbClr val="13405D"/>
                </a:solidFill>
                <a:latin typeface="Arial"/>
                <a:cs typeface="Arial"/>
              </a:rPr>
              <a:t>sau </a:t>
            </a:r>
            <a:r>
              <a:rPr sz="1400" spc="-20" dirty="0">
                <a:solidFill>
                  <a:srgbClr val="13405D"/>
                </a:solidFill>
                <a:latin typeface="Arial"/>
                <a:cs typeface="Arial"/>
              </a:rPr>
              <a:t>khi </a:t>
            </a:r>
            <a:r>
              <a:rPr sz="1400" spc="-80" dirty="0">
                <a:solidFill>
                  <a:srgbClr val="13405D"/>
                </a:solidFill>
                <a:latin typeface="Arial"/>
                <a:cs typeface="Arial"/>
              </a:rPr>
              <a:t>Swap </a:t>
            </a:r>
            <a:r>
              <a:rPr sz="1400" spc="-15" dirty="0">
                <a:solidFill>
                  <a:srgbClr val="13405D"/>
                </a:solidFill>
                <a:latin typeface="Arial"/>
                <a:cs typeface="Arial"/>
              </a:rPr>
              <a:t>modem, đảm </a:t>
            </a:r>
            <a:r>
              <a:rPr sz="1400" spc="-10" dirty="0">
                <a:solidFill>
                  <a:srgbClr val="13405D"/>
                </a:solidFill>
                <a:latin typeface="Arial"/>
                <a:cs typeface="Arial"/>
              </a:rPr>
              <a:t>bảo </a:t>
            </a:r>
            <a:r>
              <a:rPr sz="1400" spc="-65" dirty="0">
                <a:solidFill>
                  <a:srgbClr val="13405D"/>
                </a:solidFill>
                <a:latin typeface="Arial"/>
                <a:cs typeface="Arial"/>
              </a:rPr>
              <a:t>suy </a:t>
            </a:r>
            <a:r>
              <a:rPr sz="1400" spc="-25" dirty="0">
                <a:solidFill>
                  <a:srgbClr val="13405D"/>
                </a:solidFill>
                <a:latin typeface="Arial"/>
                <a:cs typeface="Arial"/>
              </a:rPr>
              <a:t>hao </a:t>
            </a:r>
            <a:r>
              <a:rPr sz="1400" spc="-10" dirty="0">
                <a:solidFill>
                  <a:srgbClr val="13405D"/>
                </a:solidFill>
                <a:latin typeface="Arial"/>
                <a:cs typeface="Arial"/>
              </a:rPr>
              <a:t>quang </a:t>
            </a:r>
            <a:r>
              <a:rPr sz="1400" dirty="0">
                <a:solidFill>
                  <a:srgbClr val="13405D"/>
                </a:solidFill>
                <a:latin typeface="Arial"/>
                <a:cs typeface="Arial"/>
              </a:rPr>
              <a:t>đạt </a:t>
            </a:r>
            <a:r>
              <a:rPr sz="1400" spc="-35" dirty="0">
                <a:solidFill>
                  <a:srgbClr val="13405D"/>
                </a:solidFill>
                <a:latin typeface="Arial"/>
                <a:cs typeface="Arial"/>
              </a:rPr>
              <a:t>chuẩn </a:t>
            </a:r>
            <a:r>
              <a:rPr sz="1400" spc="-70" dirty="0">
                <a:solidFill>
                  <a:srgbClr val="13405D"/>
                </a:solidFill>
                <a:latin typeface="Arial"/>
                <a:cs typeface="Arial"/>
              </a:rPr>
              <a:t>sau</a:t>
            </a:r>
            <a:r>
              <a:rPr sz="1400" dirty="0">
                <a:solidFill>
                  <a:srgbClr val="13405D"/>
                </a:solidFill>
                <a:latin typeface="Arial"/>
                <a:cs typeface="Arial"/>
              </a:rPr>
              <a:t> </a:t>
            </a:r>
            <a:r>
              <a:rPr sz="1400" spc="-20" dirty="0">
                <a:solidFill>
                  <a:srgbClr val="13405D"/>
                </a:solidFill>
                <a:latin typeface="Arial"/>
                <a:cs typeface="Arial"/>
              </a:rPr>
              <a:t>khi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620"/>
              </a:spcBef>
            </a:pPr>
            <a:r>
              <a:rPr sz="1400" spc="-85" dirty="0">
                <a:solidFill>
                  <a:srgbClr val="13405D"/>
                </a:solidFill>
                <a:latin typeface="Arial"/>
                <a:cs typeface="Arial"/>
              </a:rPr>
              <a:t>Swap.</a:t>
            </a:r>
            <a:endParaRPr sz="1400">
              <a:latin typeface="Arial"/>
              <a:cs typeface="Arial"/>
            </a:endParaRPr>
          </a:p>
          <a:p>
            <a:pPr marL="5073650">
              <a:lnSpc>
                <a:spcPct val="100000"/>
              </a:lnSpc>
              <a:spcBef>
                <a:spcPts val="745"/>
              </a:spcBef>
            </a:pPr>
            <a:r>
              <a:rPr sz="1400" spc="-25" dirty="0">
                <a:solidFill>
                  <a:srgbClr val="13405D"/>
                </a:solidFill>
                <a:latin typeface="Arial"/>
                <a:cs typeface="Arial"/>
              </a:rPr>
              <a:t>Vỏ áo đầu</a:t>
            </a:r>
            <a:r>
              <a:rPr sz="1400" spc="15" dirty="0">
                <a:solidFill>
                  <a:srgbClr val="13405D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13405D"/>
                </a:solidFill>
                <a:latin typeface="Arial"/>
                <a:cs typeface="Arial"/>
              </a:rPr>
              <a:t>nối</a:t>
            </a:r>
            <a:endParaRPr sz="1400">
              <a:latin typeface="Arial"/>
              <a:cs typeface="Arial"/>
            </a:endParaRPr>
          </a:p>
          <a:p>
            <a:pPr marL="5073650">
              <a:lnSpc>
                <a:spcPct val="100000"/>
              </a:lnSpc>
            </a:pPr>
            <a:r>
              <a:rPr sz="1400" spc="-15" dirty="0">
                <a:solidFill>
                  <a:srgbClr val="13405D"/>
                </a:solidFill>
                <a:latin typeface="Arial"/>
                <a:cs typeface="Arial"/>
              </a:rPr>
              <a:t>quang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67814" y="474726"/>
            <a:ext cx="50933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0" dirty="0">
                <a:solidFill>
                  <a:srgbClr val="FF0000"/>
                </a:solidFill>
              </a:rPr>
              <a:t>LƯU </a:t>
            </a:r>
            <a:r>
              <a:rPr sz="2400" spc="-45" dirty="0">
                <a:solidFill>
                  <a:srgbClr val="FF0000"/>
                </a:solidFill>
              </a:rPr>
              <a:t>Ý </a:t>
            </a:r>
            <a:r>
              <a:rPr sz="2400" spc="90" dirty="0">
                <a:solidFill>
                  <a:srgbClr val="212A35"/>
                </a:solidFill>
              </a:rPr>
              <a:t>KHI </a:t>
            </a:r>
            <a:r>
              <a:rPr sz="2400" spc="15" dirty="0">
                <a:solidFill>
                  <a:srgbClr val="212A35"/>
                </a:solidFill>
              </a:rPr>
              <a:t>SWAP </a:t>
            </a:r>
            <a:r>
              <a:rPr sz="2400" spc="100" dirty="0">
                <a:solidFill>
                  <a:srgbClr val="212A35"/>
                </a:solidFill>
              </a:rPr>
              <a:t>MODEM </a:t>
            </a:r>
            <a:r>
              <a:rPr sz="2400" spc="114" dirty="0">
                <a:solidFill>
                  <a:srgbClr val="212A35"/>
                </a:solidFill>
              </a:rPr>
              <a:t>WI-FI</a:t>
            </a:r>
            <a:r>
              <a:rPr sz="2400" spc="-185" dirty="0">
                <a:solidFill>
                  <a:srgbClr val="212A35"/>
                </a:solidFill>
              </a:rPr>
              <a:t> </a:t>
            </a:r>
            <a:r>
              <a:rPr sz="2400" spc="100" dirty="0">
                <a:solidFill>
                  <a:srgbClr val="212A35"/>
                </a:solidFill>
              </a:rPr>
              <a:t>6</a:t>
            </a:r>
            <a:endParaRPr sz="2400"/>
          </a:p>
        </p:txBody>
      </p:sp>
      <p:sp>
        <p:nvSpPr>
          <p:cNvPr id="3" name="object 3"/>
          <p:cNvSpPr txBox="1"/>
          <p:nvPr/>
        </p:nvSpPr>
        <p:spPr>
          <a:xfrm>
            <a:off x="807821" y="1778514"/>
            <a:ext cx="7760334" cy="786130"/>
          </a:xfrm>
          <a:prstGeom prst="rect">
            <a:avLst/>
          </a:prstGeom>
        </p:spPr>
        <p:txBody>
          <a:bodyPr vert="horz" wrap="square" lIns="0" tIns="514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5"/>
              </a:spcBef>
            </a:pPr>
            <a:r>
              <a:rPr sz="2700" b="1" spc="-55" dirty="0">
                <a:solidFill>
                  <a:srgbClr val="2980B8"/>
                </a:solidFill>
                <a:latin typeface="Arial"/>
                <a:cs typeface="Arial"/>
              </a:rPr>
              <a:t>2. </a:t>
            </a:r>
            <a:r>
              <a:rPr sz="1800" b="1" spc="-105" dirty="0">
                <a:solidFill>
                  <a:srgbClr val="FF0000"/>
                </a:solidFill>
                <a:latin typeface="Arial"/>
                <a:cs typeface="Arial"/>
              </a:rPr>
              <a:t>Cấu </a:t>
            </a:r>
            <a:r>
              <a:rPr sz="1800" b="1" spc="-50" dirty="0">
                <a:solidFill>
                  <a:srgbClr val="FF0000"/>
                </a:solidFill>
                <a:latin typeface="Arial"/>
                <a:cs typeface="Arial"/>
              </a:rPr>
              <a:t>hình </a:t>
            </a:r>
            <a:r>
              <a:rPr sz="1800" b="1" spc="-25" dirty="0">
                <a:solidFill>
                  <a:srgbClr val="FF0000"/>
                </a:solidFill>
                <a:latin typeface="Arial"/>
                <a:cs typeface="Arial"/>
              </a:rPr>
              <a:t>wifi </a:t>
            </a:r>
            <a:r>
              <a:rPr sz="1800" b="1" spc="-80" dirty="0">
                <a:solidFill>
                  <a:srgbClr val="FF0000"/>
                </a:solidFill>
                <a:latin typeface="Arial"/>
                <a:cs typeface="Arial"/>
              </a:rPr>
              <a:t>chuẩn </a:t>
            </a:r>
            <a:r>
              <a:rPr sz="1800" b="1" spc="-30" dirty="0">
                <a:solidFill>
                  <a:srgbClr val="FF0000"/>
                </a:solidFill>
                <a:latin typeface="Arial"/>
                <a:cs typeface="Arial"/>
              </a:rPr>
              <a:t>để </a:t>
            </a:r>
            <a:r>
              <a:rPr sz="1800" b="1" spc="-204" dirty="0">
                <a:solidFill>
                  <a:srgbClr val="FF0000"/>
                </a:solidFill>
                <a:latin typeface="Arial"/>
                <a:cs typeface="Arial"/>
              </a:rPr>
              <a:t>sử </a:t>
            </a:r>
            <a:r>
              <a:rPr sz="1800" b="1" spc="-35" dirty="0">
                <a:solidFill>
                  <a:srgbClr val="FF0000"/>
                </a:solidFill>
                <a:latin typeface="Arial"/>
                <a:cs typeface="Arial"/>
              </a:rPr>
              <a:t>dụng </a:t>
            </a:r>
            <a:r>
              <a:rPr sz="1800" b="1" spc="-25" dirty="0">
                <a:solidFill>
                  <a:srgbClr val="FF0000"/>
                </a:solidFill>
                <a:latin typeface="Arial"/>
                <a:cs typeface="Arial"/>
              </a:rPr>
              <a:t>tính </a:t>
            </a:r>
            <a:r>
              <a:rPr sz="1800" b="1" spc="-45" dirty="0">
                <a:solidFill>
                  <a:srgbClr val="FF0000"/>
                </a:solidFill>
                <a:latin typeface="Arial"/>
                <a:cs typeface="Arial"/>
              </a:rPr>
              <a:t>năng </a:t>
            </a:r>
            <a:r>
              <a:rPr sz="1800" b="1" spc="-85" dirty="0">
                <a:solidFill>
                  <a:srgbClr val="FF0000"/>
                </a:solidFill>
                <a:latin typeface="Arial"/>
                <a:cs typeface="Arial"/>
              </a:rPr>
              <a:t>Band</a:t>
            </a:r>
            <a:r>
              <a:rPr sz="1800" b="1" spc="17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b="1" spc="-60" dirty="0">
                <a:solidFill>
                  <a:srgbClr val="FF0000"/>
                </a:solidFill>
                <a:latin typeface="Arial"/>
                <a:cs typeface="Arial"/>
              </a:rPr>
              <a:t>Steering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760"/>
              </a:spcBef>
            </a:pPr>
            <a:r>
              <a:rPr sz="1400" spc="-45" dirty="0">
                <a:solidFill>
                  <a:srgbClr val="13405D"/>
                </a:solidFill>
                <a:latin typeface="Arial"/>
                <a:cs typeface="Arial"/>
              </a:rPr>
              <a:t>Trong </a:t>
            </a:r>
            <a:r>
              <a:rPr sz="1400" spc="5" dirty="0">
                <a:solidFill>
                  <a:srgbClr val="13405D"/>
                </a:solidFill>
                <a:latin typeface="Arial"/>
                <a:cs typeface="Arial"/>
              </a:rPr>
              <a:t>tất </a:t>
            </a:r>
            <a:r>
              <a:rPr sz="1400" spc="-70" dirty="0">
                <a:solidFill>
                  <a:srgbClr val="13405D"/>
                </a:solidFill>
                <a:latin typeface="Arial"/>
                <a:cs typeface="Arial"/>
              </a:rPr>
              <a:t>cả các </a:t>
            </a:r>
            <a:r>
              <a:rPr sz="1400" spc="-15" dirty="0">
                <a:solidFill>
                  <a:srgbClr val="13405D"/>
                </a:solidFill>
                <a:latin typeface="Arial"/>
                <a:cs typeface="Arial"/>
              </a:rPr>
              <a:t>tình huống, </a:t>
            </a:r>
            <a:r>
              <a:rPr sz="1400" spc="-70" dirty="0">
                <a:solidFill>
                  <a:srgbClr val="13405D"/>
                </a:solidFill>
                <a:latin typeface="Arial"/>
                <a:cs typeface="Arial"/>
              </a:rPr>
              <a:t>SSID/Password </a:t>
            </a:r>
            <a:r>
              <a:rPr sz="1400" spc="-30" dirty="0">
                <a:solidFill>
                  <a:srgbClr val="13405D"/>
                </a:solidFill>
                <a:latin typeface="Arial"/>
                <a:cs typeface="Arial"/>
              </a:rPr>
              <a:t>Wi-Fi </a:t>
            </a:r>
            <a:r>
              <a:rPr sz="1400" spc="-20" dirty="0">
                <a:solidFill>
                  <a:srgbClr val="13405D"/>
                </a:solidFill>
                <a:latin typeface="Arial"/>
                <a:cs typeface="Arial"/>
              </a:rPr>
              <a:t>phải </a:t>
            </a:r>
            <a:r>
              <a:rPr sz="1400" spc="-5" dirty="0">
                <a:solidFill>
                  <a:srgbClr val="13405D"/>
                </a:solidFill>
                <a:latin typeface="Arial"/>
                <a:cs typeface="Arial"/>
              </a:rPr>
              <a:t>đặt </a:t>
            </a:r>
            <a:r>
              <a:rPr sz="1400" spc="10" dirty="0">
                <a:solidFill>
                  <a:srgbClr val="13405D"/>
                </a:solidFill>
                <a:latin typeface="Arial"/>
                <a:cs typeface="Arial"/>
              </a:rPr>
              <a:t>giống </a:t>
            </a:r>
            <a:r>
              <a:rPr sz="1400" spc="-30" dirty="0">
                <a:solidFill>
                  <a:srgbClr val="13405D"/>
                </a:solidFill>
                <a:latin typeface="Arial"/>
                <a:cs typeface="Arial"/>
              </a:rPr>
              <a:t>nhau </a:t>
            </a:r>
            <a:r>
              <a:rPr sz="1400" spc="-20" dirty="0">
                <a:solidFill>
                  <a:srgbClr val="13405D"/>
                </a:solidFill>
                <a:latin typeface="Arial"/>
                <a:cs typeface="Arial"/>
              </a:rPr>
              <a:t>để </a:t>
            </a:r>
            <a:r>
              <a:rPr sz="1400" spc="-140" dirty="0">
                <a:solidFill>
                  <a:srgbClr val="13405D"/>
                </a:solidFill>
                <a:latin typeface="Arial"/>
                <a:cs typeface="Arial"/>
              </a:rPr>
              <a:t>sử </a:t>
            </a:r>
            <a:r>
              <a:rPr sz="1400" spc="5" dirty="0">
                <a:solidFill>
                  <a:srgbClr val="13405D"/>
                </a:solidFill>
                <a:latin typeface="Arial"/>
                <a:cs typeface="Arial"/>
              </a:rPr>
              <a:t>dụng </a:t>
            </a:r>
            <a:r>
              <a:rPr sz="1400" spc="-5" dirty="0">
                <a:solidFill>
                  <a:srgbClr val="13405D"/>
                </a:solidFill>
                <a:latin typeface="Arial"/>
                <a:cs typeface="Arial"/>
              </a:rPr>
              <a:t>Wifi </a:t>
            </a:r>
            <a:r>
              <a:rPr sz="1400" spc="-55" dirty="0">
                <a:solidFill>
                  <a:srgbClr val="13405D"/>
                </a:solidFill>
                <a:latin typeface="Arial"/>
                <a:cs typeface="Arial"/>
              </a:rPr>
              <a:t>Band</a:t>
            </a:r>
            <a:r>
              <a:rPr sz="1400" spc="225" dirty="0">
                <a:solidFill>
                  <a:srgbClr val="13405D"/>
                </a:solidFill>
                <a:latin typeface="Arial"/>
                <a:cs typeface="Arial"/>
              </a:rPr>
              <a:t> </a:t>
            </a:r>
            <a:r>
              <a:rPr sz="1400" spc="-40" dirty="0">
                <a:solidFill>
                  <a:srgbClr val="13405D"/>
                </a:solidFill>
                <a:latin typeface="Arial"/>
                <a:cs typeface="Arial"/>
              </a:rPr>
              <a:t>Steering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479359" y="2788539"/>
            <a:ext cx="3047365" cy="1915160"/>
            <a:chOff x="1479359" y="2788539"/>
            <a:chExt cx="3047365" cy="1915160"/>
          </a:xfrm>
        </p:grpSpPr>
        <p:sp>
          <p:nvSpPr>
            <p:cNvPr id="5" name="object 5"/>
            <p:cNvSpPr/>
            <p:nvPr/>
          </p:nvSpPr>
          <p:spPr>
            <a:xfrm>
              <a:off x="1606290" y="2798064"/>
              <a:ext cx="2910845" cy="187693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484122" y="2793301"/>
              <a:ext cx="3037840" cy="1905635"/>
            </a:xfrm>
            <a:custGeom>
              <a:avLst/>
              <a:gdLst/>
              <a:ahLst/>
              <a:cxnLst/>
              <a:rect l="l" t="t" r="r" b="b"/>
              <a:pathLst>
                <a:path w="3037840" h="1905635">
                  <a:moveTo>
                    <a:pt x="0" y="1905381"/>
                  </a:moveTo>
                  <a:lnTo>
                    <a:pt x="3037713" y="1905381"/>
                  </a:lnTo>
                  <a:lnTo>
                    <a:pt x="3037713" y="0"/>
                  </a:lnTo>
                  <a:lnTo>
                    <a:pt x="0" y="0"/>
                  </a:lnTo>
                  <a:lnTo>
                    <a:pt x="0" y="1905381"/>
                  </a:lnTo>
                  <a:close/>
                </a:path>
              </a:pathLst>
            </a:custGeom>
            <a:ln w="9525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4626864" y="2798064"/>
            <a:ext cx="3028315" cy="1896110"/>
          </a:xfrm>
          <a:prstGeom prst="rect">
            <a:avLst/>
          </a:prstGeom>
          <a:solidFill>
            <a:srgbClr val="1F5F8A"/>
          </a:solidFill>
        </p:spPr>
        <p:txBody>
          <a:bodyPr vert="horz" wrap="square" lIns="0" tIns="116840" rIns="0" bIns="0" rtlCol="0">
            <a:spAutoFit/>
          </a:bodyPr>
          <a:lstStyle/>
          <a:p>
            <a:pPr marL="227329" marR="219075" algn="just">
              <a:lnSpc>
                <a:spcPct val="150100"/>
              </a:lnSpc>
              <a:spcBef>
                <a:spcPts val="920"/>
              </a:spcBef>
            </a:pPr>
            <a:r>
              <a:rPr sz="1400" spc="-60" dirty="0">
                <a:solidFill>
                  <a:srgbClr val="FFFFFF"/>
                </a:solidFill>
                <a:latin typeface="Arial"/>
                <a:cs typeface="Arial"/>
              </a:rPr>
              <a:t>WiFi </a:t>
            </a:r>
            <a:r>
              <a:rPr sz="1400" spc="-55" dirty="0">
                <a:solidFill>
                  <a:srgbClr val="FFFFFF"/>
                </a:solidFill>
                <a:latin typeface="Arial"/>
                <a:cs typeface="Arial"/>
              </a:rPr>
              <a:t>Band </a:t>
            </a:r>
            <a:r>
              <a:rPr sz="1400" spc="-40" dirty="0">
                <a:solidFill>
                  <a:srgbClr val="FFFFFF"/>
                </a:solidFill>
                <a:latin typeface="Arial"/>
                <a:cs typeface="Arial"/>
              </a:rPr>
              <a:t>Steering </a:t>
            </a:r>
            <a:r>
              <a:rPr sz="1400" spc="-45" dirty="0">
                <a:solidFill>
                  <a:srgbClr val="FFFFFF"/>
                </a:solidFill>
                <a:latin typeface="Arial"/>
                <a:cs typeface="Arial"/>
              </a:rPr>
              <a:t>là </a:t>
            </a:r>
            <a:r>
              <a:rPr sz="1400" spc="25" dirty="0">
                <a:solidFill>
                  <a:srgbClr val="FFFFFF"/>
                </a:solidFill>
                <a:latin typeface="Arial"/>
                <a:cs typeface="Arial"/>
              </a:rPr>
              <a:t>một </a:t>
            </a:r>
            <a:r>
              <a:rPr sz="1400" spc="-75" dirty="0">
                <a:solidFill>
                  <a:srgbClr val="FFFFFF"/>
                </a:solidFill>
                <a:latin typeface="Arial"/>
                <a:cs typeface="Arial"/>
              </a:rPr>
              <a:t>chức  </a:t>
            </a:r>
            <a:r>
              <a:rPr sz="1400" spc="-20" dirty="0">
                <a:solidFill>
                  <a:srgbClr val="FFFFFF"/>
                </a:solidFill>
                <a:latin typeface="Arial"/>
                <a:cs typeface="Arial"/>
              </a:rPr>
              <a:t>năng </a:t>
            </a:r>
            <a:r>
              <a:rPr sz="1400" spc="5" dirty="0">
                <a:solidFill>
                  <a:srgbClr val="FFFFFF"/>
                </a:solidFill>
                <a:latin typeface="Arial"/>
                <a:cs typeface="Arial"/>
              </a:rPr>
              <a:t>giúp </a:t>
            </a:r>
            <a:r>
              <a:rPr sz="1400" spc="-10" dirty="0">
                <a:solidFill>
                  <a:srgbClr val="FFFFFF"/>
                </a:solidFill>
                <a:latin typeface="Arial"/>
                <a:cs typeface="Arial"/>
              </a:rPr>
              <a:t>điều </a:t>
            </a:r>
            <a:r>
              <a:rPr sz="1400" spc="-25" dirty="0">
                <a:solidFill>
                  <a:srgbClr val="FFFFFF"/>
                </a:solidFill>
                <a:latin typeface="Arial"/>
                <a:cs typeface="Arial"/>
              </a:rPr>
              <a:t>khiển </a:t>
            </a:r>
            <a:r>
              <a:rPr sz="1400" spc="5" dirty="0">
                <a:solidFill>
                  <a:srgbClr val="FFFFFF"/>
                </a:solidFill>
                <a:latin typeface="Arial"/>
                <a:cs typeface="Arial"/>
              </a:rPr>
              <a:t>thiết </a:t>
            </a:r>
            <a:r>
              <a:rPr sz="1400" spc="10" dirty="0">
                <a:solidFill>
                  <a:srgbClr val="FFFFFF"/>
                </a:solidFill>
                <a:latin typeface="Arial"/>
                <a:cs typeface="Arial"/>
              </a:rPr>
              <a:t>bị </a:t>
            </a:r>
            <a:r>
              <a:rPr sz="1400" spc="-15" dirty="0">
                <a:solidFill>
                  <a:srgbClr val="FFFFFF"/>
                </a:solidFill>
                <a:latin typeface="Arial"/>
                <a:cs typeface="Arial"/>
              </a:rPr>
              <a:t>kết  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nối </a:t>
            </a:r>
            <a:r>
              <a:rPr sz="1400" spc="-15" dirty="0">
                <a:solidFill>
                  <a:srgbClr val="FFFFFF"/>
                </a:solidFill>
                <a:latin typeface="Arial"/>
                <a:cs typeface="Arial"/>
              </a:rPr>
              <a:t>mạng </a:t>
            </a: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không </a:t>
            </a:r>
            <a:r>
              <a:rPr sz="1400" spc="-40" dirty="0">
                <a:solidFill>
                  <a:srgbClr val="FFFFFF"/>
                </a:solidFill>
                <a:latin typeface="Arial"/>
                <a:cs typeface="Arial"/>
              </a:rPr>
              <a:t>dây </a:t>
            </a:r>
            <a:r>
              <a:rPr sz="1400" spc="-20" dirty="0">
                <a:solidFill>
                  <a:srgbClr val="FFFFFF"/>
                </a:solidFill>
                <a:latin typeface="Arial"/>
                <a:cs typeface="Arial"/>
              </a:rPr>
              <a:t>đến băng  </a:t>
            </a:r>
            <a:r>
              <a:rPr sz="1400" spc="-10" dirty="0">
                <a:solidFill>
                  <a:srgbClr val="FFFFFF"/>
                </a:solidFill>
                <a:latin typeface="Arial"/>
                <a:cs typeface="Arial"/>
              </a:rPr>
              <a:t>tần </a:t>
            </a: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wifi </a:t>
            </a:r>
            <a:r>
              <a:rPr sz="1400" spc="45" dirty="0">
                <a:solidFill>
                  <a:srgbClr val="FFFFFF"/>
                </a:solidFill>
                <a:latin typeface="Arial"/>
                <a:cs typeface="Arial"/>
              </a:rPr>
              <a:t>tốt </a:t>
            </a:r>
            <a:r>
              <a:rPr sz="1400" spc="-10" dirty="0">
                <a:solidFill>
                  <a:srgbClr val="FFFFFF"/>
                </a:solidFill>
                <a:latin typeface="Arial"/>
                <a:cs typeface="Arial"/>
              </a:rPr>
              <a:t>nhất </a:t>
            </a:r>
            <a:r>
              <a:rPr sz="1400" spc="-20" dirty="0">
                <a:solidFill>
                  <a:srgbClr val="FFFFFF"/>
                </a:solidFill>
                <a:latin typeface="Arial"/>
                <a:cs typeface="Arial"/>
              </a:rPr>
              <a:t>hiện có </a:t>
            </a:r>
            <a:r>
              <a:rPr sz="1400" spc="50" dirty="0">
                <a:solidFill>
                  <a:srgbClr val="FFFFFF"/>
                </a:solidFill>
                <a:latin typeface="Arial"/>
                <a:cs typeface="Arial"/>
              </a:rPr>
              <a:t>&amp; </a:t>
            </a:r>
            <a:r>
              <a:rPr sz="1400" spc="-80" dirty="0">
                <a:solidFill>
                  <a:srgbClr val="FFFFFF"/>
                </a:solidFill>
                <a:latin typeface="Arial"/>
                <a:cs typeface="Arial"/>
              </a:rPr>
              <a:t>được  </a:t>
            </a:r>
            <a:r>
              <a:rPr sz="1400" spc="5" dirty="0">
                <a:solidFill>
                  <a:srgbClr val="FFFFFF"/>
                </a:solidFill>
                <a:latin typeface="Arial"/>
                <a:cs typeface="Arial"/>
              </a:rPr>
              <a:t>hỗ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-30" dirty="0">
                <a:solidFill>
                  <a:srgbClr val="FFFFFF"/>
                </a:solidFill>
                <a:latin typeface="Arial"/>
                <a:cs typeface="Arial"/>
              </a:rPr>
              <a:t>trợ.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193291"/>
            <a:ext cx="9144000" cy="3472179"/>
            <a:chOff x="0" y="1193291"/>
            <a:chExt cx="9144000" cy="3472179"/>
          </a:xfrm>
        </p:grpSpPr>
        <p:sp>
          <p:nvSpPr>
            <p:cNvPr id="3" name="object 3"/>
            <p:cNvSpPr/>
            <p:nvPr/>
          </p:nvSpPr>
          <p:spPr>
            <a:xfrm>
              <a:off x="0" y="1193291"/>
              <a:ext cx="9144000" cy="3461385"/>
            </a:xfrm>
            <a:custGeom>
              <a:avLst/>
              <a:gdLst/>
              <a:ahLst/>
              <a:cxnLst/>
              <a:rect l="l" t="t" r="r" b="b"/>
              <a:pathLst>
                <a:path w="9144000" h="3461385">
                  <a:moveTo>
                    <a:pt x="9144000" y="0"/>
                  </a:moveTo>
                  <a:lnTo>
                    <a:pt x="0" y="0"/>
                  </a:lnTo>
                  <a:lnTo>
                    <a:pt x="0" y="3461004"/>
                  </a:lnTo>
                  <a:lnTo>
                    <a:pt x="9144000" y="3461004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1F5F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1193291"/>
              <a:ext cx="3906011" cy="346252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572255" y="1193291"/>
              <a:ext cx="4104132" cy="347167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/>
          <p:nvPr/>
        </p:nvSpPr>
        <p:spPr>
          <a:xfrm>
            <a:off x="0" y="245363"/>
            <a:ext cx="3868420" cy="563880"/>
          </a:xfrm>
          <a:custGeom>
            <a:avLst/>
            <a:gdLst/>
            <a:ahLst/>
            <a:cxnLst/>
            <a:rect l="l" t="t" r="r" b="b"/>
            <a:pathLst>
              <a:path w="3868420" h="563880">
                <a:moveTo>
                  <a:pt x="3585972" y="0"/>
                </a:moveTo>
                <a:lnTo>
                  <a:pt x="0" y="0"/>
                </a:lnTo>
                <a:lnTo>
                  <a:pt x="0" y="563880"/>
                </a:lnTo>
                <a:lnTo>
                  <a:pt x="3585972" y="563880"/>
                </a:lnTo>
                <a:lnTo>
                  <a:pt x="3867912" y="281939"/>
                </a:lnTo>
                <a:lnTo>
                  <a:pt x="3585972" y="0"/>
                </a:lnTo>
                <a:close/>
              </a:path>
            </a:pathLst>
          </a:custGeom>
          <a:solidFill>
            <a:srgbClr val="1F5F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07365" y="403606"/>
            <a:ext cx="314325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80" dirty="0">
                <a:solidFill>
                  <a:srgbClr val="FFFFFF"/>
                </a:solidFill>
                <a:latin typeface="Arial"/>
                <a:cs typeface="Arial"/>
              </a:rPr>
              <a:t>CẤU </a:t>
            </a:r>
            <a:r>
              <a:rPr sz="1400" spc="-25" dirty="0">
                <a:solidFill>
                  <a:srgbClr val="FFFFFF"/>
                </a:solidFill>
                <a:latin typeface="Arial"/>
                <a:cs typeface="Arial"/>
              </a:rPr>
              <a:t>HÌNH </a:t>
            </a:r>
            <a:r>
              <a:rPr sz="1400" spc="-80" dirty="0">
                <a:solidFill>
                  <a:srgbClr val="FFFFFF"/>
                </a:solidFill>
                <a:latin typeface="Arial"/>
                <a:cs typeface="Arial"/>
              </a:rPr>
              <a:t>WIFI </a:t>
            </a:r>
            <a:r>
              <a:rPr sz="1400" spc="-55" dirty="0">
                <a:solidFill>
                  <a:srgbClr val="FFFFFF"/>
                </a:solidFill>
                <a:latin typeface="Arial"/>
                <a:cs typeface="Arial"/>
              </a:rPr>
              <a:t>CHUẨN </a:t>
            </a:r>
            <a:r>
              <a:rPr sz="1400" spc="-80" dirty="0">
                <a:solidFill>
                  <a:srgbClr val="FFFFFF"/>
                </a:solidFill>
                <a:latin typeface="Arial"/>
                <a:cs typeface="Arial"/>
              </a:rPr>
              <a:t>– </a:t>
            </a:r>
            <a:r>
              <a:rPr sz="1400" spc="-45" dirty="0">
                <a:solidFill>
                  <a:srgbClr val="FFFFFF"/>
                </a:solidFill>
                <a:latin typeface="Arial"/>
                <a:cs typeface="Arial"/>
              </a:rPr>
              <a:t>ONT</a:t>
            </a:r>
            <a:r>
              <a:rPr sz="1400" spc="1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-95" dirty="0">
                <a:solidFill>
                  <a:srgbClr val="FFFFFF"/>
                </a:solidFill>
                <a:latin typeface="Arial"/>
                <a:cs typeface="Arial"/>
              </a:rPr>
              <a:t>AX1800C</a:t>
            </a:r>
            <a:endParaRPr sz="1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755763" y="2175205"/>
            <a:ext cx="1175385" cy="1000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5" dirty="0">
                <a:solidFill>
                  <a:srgbClr val="FFFFFF"/>
                </a:solidFill>
                <a:latin typeface="Arial"/>
                <a:cs typeface="Arial"/>
              </a:rPr>
              <a:t>Wi-Fi</a:t>
            </a:r>
            <a:r>
              <a:rPr sz="1600" spc="-11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-70" dirty="0">
                <a:solidFill>
                  <a:srgbClr val="FFFFFF"/>
                </a:solidFill>
                <a:latin typeface="Arial"/>
                <a:cs typeface="Arial"/>
              </a:rPr>
              <a:t>2.4GHz</a:t>
            </a:r>
            <a:endParaRPr sz="1600">
              <a:latin typeface="Arial"/>
              <a:cs typeface="Arial"/>
            </a:endParaRPr>
          </a:p>
          <a:p>
            <a:pPr marL="12700" marR="45720">
              <a:lnSpc>
                <a:spcPct val="100000"/>
              </a:lnSpc>
              <a:spcBef>
                <a:spcPts val="5"/>
              </a:spcBef>
            </a:pPr>
            <a:r>
              <a:rPr sz="1600" spc="-95" dirty="0">
                <a:solidFill>
                  <a:srgbClr val="FFFFFF"/>
                </a:solidFill>
                <a:latin typeface="Arial"/>
                <a:cs typeface="Arial"/>
              </a:rPr>
              <a:t>Cấu </a:t>
            </a:r>
            <a:r>
              <a:rPr sz="1600" spc="-35" dirty="0">
                <a:solidFill>
                  <a:srgbClr val="FFFFFF"/>
                </a:solidFill>
                <a:latin typeface="Arial"/>
                <a:cs typeface="Arial"/>
              </a:rPr>
              <a:t>hình </a:t>
            </a:r>
            <a:r>
              <a:rPr sz="1600" spc="-15" dirty="0">
                <a:solidFill>
                  <a:srgbClr val="FFFFFF"/>
                </a:solidFill>
                <a:latin typeface="Arial"/>
                <a:cs typeface="Arial"/>
              </a:rPr>
              <a:t>tên  </a:t>
            </a:r>
            <a:r>
              <a:rPr sz="1600" spc="50" dirty="0">
                <a:solidFill>
                  <a:srgbClr val="FFFFFF"/>
                </a:solidFill>
                <a:latin typeface="Arial"/>
                <a:cs typeface="Arial"/>
              </a:rPr>
              <a:t>&amp; </a:t>
            </a:r>
            <a:r>
              <a:rPr sz="1600" spc="-10" dirty="0">
                <a:solidFill>
                  <a:srgbClr val="FFFFFF"/>
                </a:solidFill>
                <a:latin typeface="Arial"/>
                <a:cs typeface="Arial"/>
              </a:rPr>
              <a:t>mật </a:t>
            </a:r>
            <a:r>
              <a:rPr sz="1600" spc="-45" dirty="0">
                <a:solidFill>
                  <a:srgbClr val="FFFFFF"/>
                </a:solidFill>
                <a:latin typeface="Arial"/>
                <a:cs typeface="Arial"/>
              </a:rPr>
              <a:t>khẩu  </a:t>
            </a:r>
            <a:r>
              <a:rPr sz="1600" spc="-5" dirty="0">
                <a:solidFill>
                  <a:srgbClr val="FFFFFF"/>
                </a:solidFill>
                <a:latin typeface="Arial"/>
                <a:cs typeface="Arial"/>
              </a:rPr>
              <a:t>wifi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07365" y="403606"/>
            <a:ext cx="314325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80" dirty="0">
                <a:solidFill>
                  <a:srgbClr val="FFFFFF"/>
                </a:solidFill>
                <a:latin typeface="Arial"/>
                <a:cs typeface="Arial"/>
              </a:rPr>
              <a:t>CẤU </a:t>
            </a:r>
            <a:r>
              <a:rPr sz="1400" spc="-25" dirty="0">
                <a:solidFill>
                  <a:srgbClr val="FFFFFF"/>
                </a:solidFill>
                <a:latin typeface="Arial"/>
                <a:cs typeface="Arial"/>
              </a:rPr>
              <a:t>HÌNH </a:t>
            </a:r>
            <a:r>
              <a:rPr sz="1400" spc="-80" dirty="0">
                <a:solidFill>
                  <a:srgbClr val="FFFFFF"/>
                </a:solidFill>
                <a:latin typeface="Arial"/>
                <a:cs typeface="Arial"/>
              </a:rPr>
              <a:t>WIFI </a:t>
            </a:r>
            <a:r>
              <a:rPr sz="1400" spc="-55" dirty="0">
                <a:solidFill>
                  <a:srgbClr val="FFFFFF"/>
                </a:solidFill>
                <a:latin typeface="Arial"/>
                <a:cs typeface="Arial"/>
              </a:rPr>
              <a:t>CHUẨN </a:t>
            </a:r>
            <a:r>
              <a:rPr sz="1400" spc="-80" dirty="0">
                <a:solidFill>
                  <a:srgbClr val="FFFFFF"/>
                </a:solidFill>
                <a:latin typeface="Arial"/>
                <a:cs typeface="Arial"/>
              </a:rPr>
              <a:t>– </a:t>
            </a:r>
            <a:r>
              <a:rPr sz="1400" spc="-45" dirty="0">
                <a:solidFill>
                  <a:srgbClr val="FFFFFF"/>
                </a:solidFill>
                <a:latin typeface="Arial"/>
                <a:cs typeface="Arial"/>
              </a:rPr>
              <a:t>ONT</a:t>
            </a:r>
            <a:r>
              <a:rPr sz="1400" spc="1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-95" dirty="0">
                <a:solidFill>
                  <a:srgbClr val="FFFFFF"/>
                </a:solidFill>
                <a:latin typeface="Arial"/>
                <a:cs typeface="Arial"/>
              </a:rPr>
              <a:t>AX1800C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1193291"/>
            <a:ext cx="9144000" cy="3461385"/>
          </a:xfrm>
          <a:custGeom>
            <a:avLst/>
            <a:gdLst/>
            <a:ahLst/>
            <a:cxnLst/>
            <a:rect l="l" t="t" r="r" b="b"/>
            <a:pathLst>
              <a:path w="9144000" h="3461385">
                <a:moveTo>
                  <a:pt x="9144000" y="0"/>
                </a:moveTo>
                <a:lnTo>
                  <a:pt x="0" y="0"/>
                </a:lnTo>
                <a:lnTo>
                  <a:pt x="0" y="3461004"/>
                </a:lnTo>
                <a:lnTo>
                  <a:pt x="9144000" y="3461004"/>
                </a:lnTo>
                <a:lnTo>
                  <a:pt x="9144000" y="0"/>
                </a:lnTo>
                <a:close/>
              </a:path>
            </a:pathLst>
          </a:custGeom>
          <a:solidFill>
            <a:srgbClr val="1F5F8A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0" y="1193291"/>
            <a:ext cx="7795259" cy="3461385"/>
            <a:chOff x="0" y="1193291"/>
            <a:chExt cx="7795259" cy="3461385"/>
          </a:xfrm>
        </p:grpSpPr>
        <p:sp>
          <p:nvSpPr>
            <p:cNvPr id="5" name="object 5"/>
            <p:cNvSpPr/>
            <p:nvPr/>
          </p:nvSpPr>
          <p:spPr>
            <a:xfrm>
              <a:off x="0" y="1193291"/>
              <a:ext cx="7557515" cy="346100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335023" y="3608831"/>
              <a:ext cx="6460235" cy="79875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527047" y="3750564"/>
            <a:ext cx="6090285" cy="428625"/>
          </a:xfrm>
          <a:prstGeom prst="rect">
            <a:avLst/>
          </a:prstGeom>
          <a:solidFill>
            <a:srgbClr val="FFFFFF">
              <a:alpha val="90194"/>
            </a:srgbClr>
          </a:solidFill>
        </p:spPr>
        <p:txBody>
          <a:bodyPr vert="horz" wrap="square" lIns="0" tIns="104140" rIns="0" bIns="0" rtlCol="0">
            <a:spAutoFit/>
          </a:bodyPr>
          <a:lstStyle/>
          <a:p>
            <a:pPr marL="180340">
              <a:lnSpc>
                <a:spcPct val="100000"/>
              </a:lnSpc>
              <a:spcBef>
                <a:spcPts val="820"/>
              </a:spcBef>
            </a:pPr>
            <a:r>
              <a:rPr sz="1400" b="1" spc="20" dirty="0">
                <a:solidFill>
                  <a:srgbClr val="FF0000"/>
                </a:solidFill>
                <a:latin typeface="Arial"/>
                <a:cs typeface="Arial"/>
              </a:rPr>
              <a:t>Tên</a:t>
            </a:r>
            <a:r>
              <a:rPr sz="1400" b="1" spc="-1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400" b="1" spc="25" dirty="0">
                <a:solidFill>
                  <a:srgbClr val="FF0000"/>
                </a:solidFill>
                <a:latin typeface="Arial"/>
                <a:cs typeface="Arial"/>
              </a:rPr>
              <a:t>&amp;</a:t>
            </a:r>
            <a:r>
              <a:rPr sz="1400" b="1" spc="-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400" b="1" spc="70" dirty="0">
                <a:solidFill>
                  <a:srgbClr val="FF0000"/>
                </a:solidFill>
                <a:latin typeface="Arial"/>
                <a:cs typeface="Arial"/>
              </a:rPr>
              <a:t>mật</a:t>
            </a:r>
            <a:r>
              <a:rPr sz="1400" b="1" spc="-2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400" b="1" spc="20" dirty="0">
                <a:solidFill>
                  <a:srgbClr val="FF0000"/>
                </a:solidFill>
                <a:latin typeface="Arial"/>
                <a:cs typeface="Arial"/>
              </a:rPr>
              <a:t>khẩu</a:t>
            </a:r>
            <a:r>
              <a:rPr sz="1400" b="1" spc="-2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400" b="1" spc="75" dirty="0">
                <a:solidFill>
                  <a:srgbClr val="FF0000"/>
                </a:solidFill>
                <a:latin typeface="Arial"/>
                <a:cs typeface="Arial"/>
              </a:rPr>
              <a:t>wifi</a:t>
            </a:r>
            <a:r>
              <a:rPr sz="1400" b="1" spc="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400" b="1" spc="55" dirty="0">
                <a:solidFill>
                  <a:srgbClr val="FF0000"/>
                </a:solidFill>
                <a:latin typeface="Arial"/>
                <a:cs typeface="Arial"/>
              </a:rPr>
              <a:t>trên</a:t>
            </a:r>
            <a:r>
              <a:rPr sz="1400" b="1" spc="-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400" b="1" spc="60" dirty="0">
                <a:solidFill>
                  <a:srgbClr val="FF0000"/>
                </a:solidFill>
                <a:latin typeface="Arial"/>
                <a:cs typeface="Arial"/>
              </a:rPr>
              <a:t>2</a:t>
            </a:r>
            <a:r>
              <a:rPr sz="1400" b="1" spc="-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400" b="1" spc="50" dirty="0">
                <a:solidFill>
                  <a:srgbClr val="FF0000"/>
                </a:solidFill>
                <a:latin typeface="Arial"/>
                <a:cs typeface="Arial"/>
              </a:rPr>
              <a:t>tần</a:t>
            </a:r>
            <a:r>
              <a:rPr sz="1400" b="1" spc="-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400" b="1" spc="-35" dirty="0">
                <a:solidFill>
                  <a:srgbClr val="FF0000"/>
                </a:solidFill>
                <a:latin typeface="Arial"/>
                <a:cs typeface="Arial"/>
              </a:rPr>
              <a:t>số</a:t>
            </a:r>
            <a:r>
              <a:rPr sz="1400" b="1" spc="-1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400" b="1" spc="45" dirty="0">
                <a:solidFill>
                  <a:srgbClr val="FF0000"/>
                </a:solidFill>
                <a:latin typeface="Arial"/>
                <a:cs typeface="Arial"/>
              </a:rPr>
              <a:t>2.4GHz</a:t>
            </a:r>
            <a:r>
              <a:rPr sz="1400" b="1" spc="-1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400" b="1" spc="25" dirty="0">
                <a:solidFill>
                  <a:srgbClr val="FF0000"/>
                </a:solidFill>
                <a:latin typeface="Arial"/>
                <a:cs typeface="Arial"/>
              </a:rPr>
              <a:t>&amp;</a:t>
            </a:r>
            <a:r>
              <a:rPr sz="1400" b="1" spc="-1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400" b="1" spc="25" dirty="0">
                <a:solidFill>
                  <a:srgbClr val="FF0000"/>
                </a:solidFill>
                <a:latin typeface="Arial"/>
                <a:cs typeface="Arial"/>
              </a:rPr>
              <a:t>5GHz</a:t>
            </a:r>
            <a:r>
              <a:rPr sz="1400" b="1" spc="-1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400" b="1" spc="55" dirty="0">
                <a:solidFill>
                  <a:srgbClr val="FF0000"/>
                </a:solidFill>
                <a:latin typeface="Arial"/>
                <a:cs typeface="Arial"/>
              </a:rPr>
              <a:t>đặt</a:t>
            </a:r>
            <a:r>
              <a:rPr sz="1400" b="1" spc="-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400" b="1" spc="35" dirty="0">
                <a:solidFill>
                  <a:srgbClr val="FF0000"/>
                </a:solidFill>
                <a:latin typeface="Arial"/>
                <a:cs typeface="Arial"/>
              </a:rPr>
              <a:t>giống</a:t>
            </a:r>
            <a:r>
              <a:rPr sz="1400" b="1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400" b="1" spc="20" dirty="0">
                <a:solidFill>
                  <a:srgbClr val="FF0000"/>
                </a:solidFill>
                <a:latin typeface="Arial"/>
                <a:cs typeface="Arial"/>
              </a:rPr>
              <a:t>nhau.</a:t>
            </a:r>
            <a:endParaRPr sz="140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7474584">
              <a:lnSpc>
                <a:spcPct val="100000"/>
              </a:lnSpc>
              <a:spcBef>
                <a:spcPts val="95"/>
              </a:spcBef>
            </a:pPr>
            <a:r>
              <a:rPr spc="-25" dirty="0"/>
              <a:t>Wi-Fi</a:t>
            </a:r>
            <a:r>
              <a:rPr spc="-65" dirty="0"/>
              <a:t> </a:t>
            </a:r>
            <a:r>
              <a:rPr spc="-80" dirty="0"/>
              <a:t>5GHz</a:t>
            </a:r>
          </a:p>
          <a:p>
            <a:pPr marL="7474584" marR="5080">
              <a:lnSpc>
                <a:spcPct val="100000"/>
              </a:lnSpc>
              <a:spcBef>
                <a:spcPts val="5"/>
              </a:spcBef>
            </a:pPr>
            <a:r>
              <a:rPr spc="-95" dirty="0"/>
              <a:t>Cấu </a:t>
            </a:r>
            <a:r>
              <a:rPr spc="-35" dirty="0"/>
              <a:t>hình </a:t>
            </a:r>
            <a:r>
              <a:rPr spc="-15" dirty="0"/>
              <a:t>tên </a:t>
            </a:r>
            <a:r>
              <a:rPr spc="50" dirty="0"/>
              <a:t>&amp;  </a:t>
            </a:r>
            <a:r>
              <a:rPr spc="-10" dirty="0"/>
              <a:t>mật </a:t>
            </a:r>
            <a:r>
              <a:rPr spc="-45" dirty="0"/>
              <a:t>khẩu</a:t>
            </a:r>
            <a:r>
              <a:rPr spc="-30" dirty="0"/>
              <a:t> </a:t>
            </a:r>
            <a:r>
              <a:rPr spc="-5" dirty="0"/>
              <a:t>wifi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4572000" cy="5143500"/>
            <a:chOff x="0" y="0"/>
            <a:chExt cx="4572000" cy="51435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4572000" cy="5143500"/>
            </a:xfrm>
            <a:custGeom>
              <a:avLst/>
              <a:gdLst/>
              <a:ahLst/>
              <a:cxnLst/>
              <a:rect l="l" t="t" r="r" b="b"/>
              <a:pathLst>
                <a:path w="4572000" h="5143500">
                  <a:moveTo>
                    <a:pt x="4572000" y="0"/>
                  </a:moveTo>
                  <a:lnTo>
                    <a:pt x="0" y="0"/>
                  </a:lnTo>
                  <a:lnTo>
                    <a:pt x="0" y="5143500"/>
                  </a:lnTo>
                  <a:lnTo>
                    <a:pt x="4572000" y="5143500"/>
                  </a:lnTo>
                  <a:lnTo>
                    <a:pt x="4572000" y="0"/>
                  </a:lnTo>
                  <a:close/>
                </a:path>
              </a:pathLst>
            </a:custGeom>
            <a:solidFill>
              <a:srgbClr val="1F5F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245363"/>
              <a:ext cx="3868420" cy="563880"/>
            </a:xfrm>
            <a:custGeom>
              <a:avLst/>
              <a:gdLst/>
              <a:ahLst/>
              <a:cxnLst/>
              <a:rect l="l" t="t" r="r" b="b"/>
              <a:pathLst>
                <a:path w="3868420" h="563880">
                  <a:moveTo>
                    <a:pt x="3585972" y="0"/>
                  </a:moveTo>
                  <a:lnTo>
                    <a:pt x="0" y="0"/>
                  </a:lnTo>
                  <a:lnTo>
                    <a:pt x="0" y="563880"/>
                  </a:lnTo>
                  <a:lnTo>
                    <a:pt x="3585972" y="563880"/>
                  </a:lnTo>
                  <a:lnTo>
                    <a:pt x="3867912" y="281939"/>
                  </a:lnTo>
                  <a:lnTo>
                    <a:pt x="3585972" y="0"/>
                  </a:lnTo>
                  <a:close/>
                </a:path>
              </a:pathLst>
            </a:custGeom>
            <a:solidFill>
              <a:srgbClr val="FDFD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07365" y="403606"/>
            <a:ext cx="325437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0" spc="-80" dirty="0">
                <a:solidFill>
                  <a:srgbClr val="212A35"/>
                </a:solidFill>
                <a:latin typeface="Arial"/>
                <a:cs typeface="Arial"/>
              </a:rPr>
              <a:t>CẤU </a:t>
            </a:r>
            <a:r>
              <a:rPr sz="1400" b="0" spc="-25" dirty="0">
                <a:solidFill>
                  <a:srgbClr val="212A35"/>
                </a:solidFill>
                <a:latin typeface="Arial"/>
                <a:cs typeface="Arial"/>
              </a:rPr>
              <a:t>HÌNH </a:t>
            </a:r>
            <a:r>
              <a:rPr sz="1400" b="0" spc="-80" dirty="0">
                <a:solidFill>
                  <a:srgbClr val="212A35"/>
                </a:solidFill>
                <a:latin typeface="Arial"/>
                <a:cs typeface="Arial"/>
              </a:rPr>
              <a:t>WIFI </a:t>
            </a:r>
            <a:r>
              <a:rPr sz="1400" b="0" spc="-55" dirty="0">
                <a:solidFill>
                  <a:srgbClr val="212A35"/>
                </a:solidFill>
                <a:latin typeface="Arial"/>
                <a:cs typeface="Arial"/>
              </a:rPr>
              <a:t>CHUẨN </a:t>
            </a:r>
            <a:r>
              <a:rPr sz="1400" b="0" spc="-80" dirty="0">
                <a:solidFill>
                  <a:srgbClr val="212A35"/>
                </a:solidFill>
                <a:latin typeface="Arial"/>
                <a:cs typeface="Arial"/>
              </a:rPr>
              <a:t>– </a:t>
            </a:r>
            <a:r>
              <a:rPr sz="1400" b="0" spc="-45" dirty="0">
                <a:solidFill>
                  <a:srgbClr val="212A35"/>
                </a:solidFill>
                <a:latin typeface="Arial"/>
                <a:cs typeface="Arial"/>
              </a:rPr>
              <a:t>ONT</a:t>
            </a:r>
            <a:r>
              <a:rPr sz="1400" b="0" spc="145" dirty="0">
                <a:solidFill>
                  <a:srgbClr val="212A35"/>
                </a:solidFill>
                <a:latin typeface="Arial"/>
                <a:cs typeface="Arial"/>
              </a:rPr>
              <a:t> </a:t>
            </a:r>
            <a:r>
              <a:rPr sz="1400" b="0" spc="-90" dirty="0">
                <a:solidFill>
                  <a:srgbClr val="212A35"/>
                </a:solidFill>
                <a:latin typeface="Arial"/>
                <a:cs typeface="Arial"/>
              </a:rPr>
              <a:t>AX1800GZ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4733544" y="74676"/>
            <a:ext cx="4282440" cy="4994275"/>
            <a:chOff x="4733544" y="74676"/>
            <a:chExt cx="4282440" cy="4994275"/>
          </a:xfrm>
        </p:grpSpPr>
        <p:sp>
          <p:nvSpPr>
            <p:cNvPr id="7" name="object 7"/>
            <p:cNvSpPr/>
            <p:nvPr/>
          </p:nvSpPr>
          <p:spPr>
            <a:xfrm>
              <a:off x="4733544" y="74676"/>
              <a:ext cx="4279392" cy="345947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733544" y="3067811"/>
              <a:ext cx="4282440" cy="200100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373176" y="1800484"/>
            <a:ext cx="3417570" cy="1488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50000"/>
              </a:lnSpc>
              <a:spcBef>
                <a:spcPts val="95"/>
              </a:spcBef>
            </a:pPr>
            <a:r>
              <a:rPr sz="1600" spc="-90" dirty="0">
                <a:solidFill>
                  <a:srgbClr val="FFFFFF"/>
                </a:solidFill>
                <a:latin typeface="Arial"/>
                <a:cs typeface="Arial"/>
              </a:rPr>
              <a:t>Cấu </a:t>
            </a:r>
            <a:r>
              <a:rPr sz="1600" spc="-30" dirty="0">
                <a:solidFill>
                  <a:srgbClr val="FFFFFF"/>
                </a:solidFill>
                <a:latin typeface="Arial"/>
                <a:cs typeface="Arial"/>
              </a:rPr>
              <a:t>hình </a:t>
            </a:r>
            <a:r>
              <a:rPr sz="1600" spc="-10" dirty="0">
                <a:solidFill>
                  <a:srgbClr val="FFFFFF"/>
                </a:solidFill>
                <a:latin typeface="Arial"/>
                <a:cs typeface="Arial"/>
              </a:rPr>
              <a:t>tên </a:t>
            </a:r>
            <a:r>
              <a:rPr sz="1600" spc="50" dirty="0">
                <a:solidFill>
                  <a:srgbClr val="FFFFFF"/>
                </a:solidFill>
                <a:latin typeface="Arial"/>
                <a:cs typeface="Arial"/>
              </a:rPr>
              <a:t>&amp; </a:t>
            </a:r>
            <a:r>
              <a:rPr sz="1600" spc="-5" dirty="0">
                <a:solidFill>
                  <a:srgbClr val="FFFFFF"/>
                </a:solidFill>
                <a:latin typeface="Arial"/>
                <a:cs typeface="Arial"/>
              </a:rPr>
              <a:t>mật </a:t>
            </a:r>
            <a:r>
              <a:rPr sz="1600" spc="-40" dirty="0">
                <a:solidFill>
                  <a:srgbClr val="FFFFFF"/>
                </a:solidFill>
                <a:latin typeface="Arial"/>
                <a:cs typeface="Arial"/>
              </a:rPr>
              <a:t>khẩu </a:t>
            </a:r>
            <a:r>
              <a:rPr sz="1600" spc="-5" dirty="0">
                <a:solidFill>
                  <a:srgbClr val="FFFFFF"/>
                </a:solidFill>
                <a:latin typeface="Arial"/>
                <a:cs typeface="Arial"/>
              </a:rPr>
              <a:t>wifi </a:t>
            </a:r>
            <a:r>
              <a:rPr sz="1600" spc="-10" dirty="0">
                <a:solidFill>
                  <a:srgbClr val="FFFFFF"/>
                </a:solidFill>
                <a:latin typeface="Arial"/>
                <a:cs typeface="Arial"/>
              </a:rPr>
              <a:t>trên  </a:t>
            </a:r>
            <a:r>
              <a:rPr sz="1600" spc="-155" dirty="0">
                <a:solidFill>
                  <a:srgbClr val="FFFFFF"/>
                </a:solidFill>
                <a:latin typeface="Arial"/>
                <a:cs typeface="Arial"/>
              </a:rPr>
              <a:t>SSID </a:t>
            </a:r>
            <a:r>
              <a:rPr sz="1600" spc="-295" dirty="0">
                <a:solidFill>
                  <a:srgbClr val="FFFFFF"/>
                </a:solidFill>
                <a:latin typeface="Arial"/>
                <a:cs typeface="Arial"/>
              </a:rPr>
              <a:t>1 </a:t>
            </a:r>
            <a:r>
              <a:rPr sz="1600" spc="-75" dirty="0">
                <a:solidFill>
                  <a:srgbClr val="FFFFFF"/>
                </a:solidFill>
                <a:latin typeface="Arial"/>
                <a:cs typeface="Arial"/>
              </a:rPr>
              <a:t>(2.4GHz). </a:t>
            </a:r>
            <a:r>
              <a:rPr sz="1600" spc="-114" dirty="0">
                <a:solidFill>
                  <a:srgbClr val="FFFFFF"/>
                </a:solidFill>
                <a:latin typeface="Arial"/>
                <a:cs typeface="Arial"/>
              </a:rPr>
              <a:t>Sau </a:t>
            </a:r>
            <a:r>
              <a:rPr sz="1600" spc="-20" dirty="0">
                <a:solidFill>
                  <a:srgbClr val="FFFFFF"/>
                </a:solidFill>
                <a:latin typeface="Arial"/>
                <a:cs typeface="Arial"/>
              </a:rPr>
              <a:t>khi </a:t>
            </a:r>
            <a:r>
              <a:rPr sz="1600" spc="-30" dirty="0">
                <a:solidFill>
                  <a:srgbClr val="FFFFFF"/>
                </a:solidFill>
                <a:latin typeface="Arial"/>
                <a:cs typeface="Arial"/>
              </a:rPr>
              <a:t>nhấn </a:t>
            </a:r>
            <a:r>
              <a:rPr sz="1600" spc="-20" dirty="0">
                <a:solidFill>
                  <a:srgbClr val="FFFFFF"/>
                </a:solidFill>
                <a:latin typeface="Arial"/>
                <a:cs typeface="Arial"/>
              </a:rPr>
              <a:t>“Apply”  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modem </a:t>
            </a:r>
            <a:r>
              <a:rPr sz="1600" spc="-110" dirty="0">
                <a:solidFill>
                  <a:srgbClr val="FFFFFF"/>
                </a:solidFill>
                <a:latin typeface="Arial"/>
                <a:cs typeface="Arial"/>
              </a:rPr>
              <a:t>sẽ </a:t>
            </a:r>
            <a:r>
              <a:rPr sz="1600" spc="15" dirty="0">
                <a:solidFill>
                  <a:srgbClr val="FFFFFF"/>
                </a:solidFill>
                <a:latin typeface="Arial"/>
                <a:cs typeface="Arial"/>
              </a:rPr>
              <a:t>đồng </a:t>
            </a:r>
            <a:r>
              <a:rPr sz="1600" spc="20" dirty="0">
                <a:solidFill>
                  <a:srgbClr val="FFFFFF"/>
                </a:solidFill>
                <a:latin typeface="Arial"/>
                <a:cs typeface="Arial"/>
              </a:rPr>
              <a:t>bộ </a:t>
            </a:r>
            <a:r>
              <a:rPr sz="1600" spc="-10" dirty="0">
                <a:solidFill>
                  <a:srgbClr val="FFFFFF"/>
                </a:solidFill>
                <a:latin typeface="Arial"/>
                <a:cs typeface="Arial"/>
              </a:rPr>
              <a:t>tên </a:t>
            </a:r>
            <a:r>
              <a:rPr sz="1600" spc="50" dirty="0">
                <a:solidFill>
                  <a:srgbClr val="FFFFFF"/>
                </a:solidFill>
                <a:latin typeface="Arial"/>
                <a:cs typeface="Arial"/>
              </a:rPr>
              <a:t>&amp; </a:t>
            </a:r>
            <a:r>
              <a:rPr sz="1600" spc="-5" dirty="0">
                <a:solidFill>
                  <a:srgbClr val="FFFFFF"/>
                </a:solidFill>
                <a:latin typeface="Arial"/>
                <a:cs typeface="Arial"/>
              </a:rPr>
              <a:t>mật </a:t>
            </a:r>
            <a:r>
              <a:rPr sz="1600" spc="-40" dirty="0">
                <a:solidFill>
                  <a:srgbClr val="FFFFFF"/>
                </a:solidFill>
                <a:latin typeface="Arial"/>
                <a:cs typeface="Arial"/>
              </a:rPr>
              <a:t>khẩu  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wifi </a:t>
            </a:r>
            <a:r>
              <a:rPr sz="1600" spc="-20" dirty="0">
                <a:solidFill>
                  <a:srgbClr val="FFFFFF"/>
                </a:solidFill>
                <a:latin typeface="Arial"/>
                <a:cs typeface="Arial"/>
              </a:rPr>
              <a:t>cho 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wifi</a:t>
            </a:r>
            <a:r>
              <a:rPr sz="16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-80" dirty="0">
                <a:solidFill>
                  <a:srgbClr val="FFFFFF"/>
                </a:solidFill>
                <a:latin typeface="Arial"/>
                <a:cs typeface="Arial"/>
              </a:rPr>
              <a:t>5GHz.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07821" y="1793829"/>
            <a:ext cx="7616190" cy="2084070"/>
          </a:xfrm>
          <a:prstGeom prst="rect">
            <a:avLst/>
          </a:prstGeom>
        </p:spPr>
        <p:txBody>
          <a:bodyPr vert="horz" wrap="square" lIns="0" tIns="361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85"/>
              </a:spcBef>
            </a:pPr>
            <a:r>
              <a:rPr sz="2700" b="1" spc="-55" dirty="0">
                <a:solidFill>
                  <a:srgbClr val="2980B8"/>
                </a:solidFill>
                <a:latin typeface="Arial"/>
                <a:cs typeface="Arial"/>
              </a:rPr>
              <a:t>3. </a:t>
            </a:r>
            <a:r>
              <a:rPr sz="1800" b="1" spc="-110" dirty="0">
                <a:solidFill>
                  <a:srgbClr val="FF0000"/>
                </a:solidFill>
                <a:latin typeface="Arial"/>
                <a:cs typeface="Arial"/>
              </a:rPr>
              <a:t>Khách </a:t>
            </a:r>
            <a:r>
              <a:rPr sz="1800" b="1" spc="-50" dirty="0">
                <a:solidFill>
                  <a:srgbClr val="FF0000"/>
                </a:solidFill>
                <a:latin typeface="Arial"/>
                <a:cs typeface="Arial"/>
              </a:rPr>
              <a:t>hàng </a:t>
            </a:r>
            <a:r>
              <a:rPr sz="1800" b="1" spc="-204" dirty="0">
                <a:solidFill>
                  <a:srgbClr val="FF0000"/>
                </a:solidFill>
                <a:latin typeface="Arial"/>
                <a:cs typeface="Arial"/>
              </a:rPr>
              <a:t>sử </a:t>
            </a:r>
            <a:r>
              <a:rPr sz="1800" b="1" spc="-35" dirty="0">
                <a:solidFill>
                  <a:srgbClr val="FF0000"/>
                </a:solidFill>
                <a:latin typeface="Arial"/>
                <a:cs typeface="Arial"/>
              </a:rPr>
              <a:t>dụng </a:t>
            </a:r>
            <a:r>
              <a:rPr sz="1800" b="1" spc="-70" dirty="0">
                <a:solidFill>
                  <a:srgbClr val="FF0000"/>
                </a:solidFill>
                <a:latin typeface="Arial"/>
                <a:cs typeface="Arial"/>
              </a:rPr>
              <a:t>Camera </a:t>
            </a:r>
            <a:r>
              <a:rPr sz="1800" b="1" spc="-25" dirty="0">
                <a:solidFill>
                  <a:srgbClr val="FF0000"/>
                </a:solidFill>
                <a:latin typeface="Arial"/>
                <a:cs typeface="Arial"/>
              </a:rPr>
              <a:t>Wi-Fi </a:t>
            </a:r>
            <a:r>
              <a:rPr sz="1800" b="1" spc="-15" dirty="0">
                <a:solidFill>
                  <a:srgbClr val="FF0000"/>
                </a:solidFill>
                <a:latin typeface="Arial"/>
                <a:cs typeface="Arial"/>
              </a:rPr>
              <a:t>&amp; </a:t>
            </a:r>
            <a:r>
              <a:rPr sz="1800" b="1" spc="-10" dirty="0">
                <a:solidFill>
                  <a:srgbClr val="FF0000"/>
                </a:solidFill>
                <a:latin typeface="Arial"/>
                <a:cs typeface="Arial"/>
              </a:rPr>
              <a:t>thiết </a:t>
            </a:r>
            <a:r>
              <a:rPr sz="1800" b="1" spc="-30" dirty="0">
                <a:solidFill>
                  <a:srgbClr val="FF0000"/>
                </a:solidFill>
                <a:latin typeface="Arial"/>
                <a:cs typeface="Arial"/>
              </a:rPr>
              <a:t>bị</a:t>
            </a:r>
            <a:r>
              <a:rPr sz="1800" b="1" spc="9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b="1" spc="-70" dirty="0">
                <a:solidFill>
                  <a:srgbClr val="FF0000"/>
                </a:solidFill>
                <a:latin typeface="Arial"/>
                <a:cs typeface="Arial"/>
              </a:rPr>
              <a:t>IOT</a:t>
            </a:r>
            <a:endParaRPr sz="1800">
              <a:latin typeface="Arial"/>
              <a:cs typeface="Arial"/>
            </a:endParaRPr>
          </a:p>
          <a:p>
            <a:pPr marL="12700" marR="5080">
              <a:lnSpc>
                <a:spcPts val="3240"/>
              </a:lnSpc>
              <a:spcBef>
                <a:spcPts val="110"/>
              </a:spcBef>
            </a:pPr>
            <a:r>
              <a:rPr sz="1800" spc="-70" dirty="0">
                <a:solidFill>
                  <a:srgbClr val="13405D"/>
                </a:solidFill>
                <a:latin typeface="Arial"/>
                <a:cs typeface="Arial"/>
              </a:rPr>
              <a:t>Giải </a:t>
            </a:r>
            <a:r>
              <a:rPr sz="1800" spc="-15" dirty="0">
                <a:solidFill>
                  <a:srgbClr val="13405D"/>
                </a:solidFill>
                <a:latin typeface="Arial"/>
                <a:cs typeface="Arial"/>
              </a:rPr>
              <a:t>pháp </a:t>
            </a:r>
            <a:r>
              <a:rPr sz="1800" spc="-65" dirty="0">
                <a:solidFill>
                  <a:srgbClr val="13405D"/>
                </a:solidFill>
                <a:latin typeface="Arial"/>
                <a:cs typeface="Arial"/>
              </a:rPr>
              <a:t>cấu </a:t>
            </a:r>
            <a:r>
              <a:rPr sz="1800" spc="-50" dirty="0">
                <a:solidFill>
                  <a:srgbClr val="13405D"/>
                </a:solidFill>
                <a:latin typeface="Arial"/>
                <a:cs typeface="Arial"/>
              </a:rPr>
              <a:t>hình: </a:t>
            </a:r>
            <a:r>
              <a:rPr sz="1800" spc="-70" dirty="0">
                <a:solidFill>
                  <a:srgbClr val="13405D"/>
                </a:solidFill>
                <a:latin typeface="Arial"/>
                <a:cs typeface="Arial"/>
              </a:rPr>
              <a:t>Tiến </a:t>
            </a:r>
            <a:r>
              <a:rPr sz="1800" spc="-40" dirty="0">
                <a:solidFill>
                  <a:srgbClr val="13405D"/>
                </a:solidFill>
                <a:latin typeface="Arial"/>
                <a:cs typeface="Arial"/>
              </a:rPr>
              <a:t>hành </a:t>
            </a:r>
            <a:r>
              <a:rPr sz="1800" spc="-65" dirty="0">
                <a:solidFill>
                  <a:srgbClr val="13405D"/>
                </a:solidFill>
                <a:latin typeface="Arial"/>
                <a:cs typeface="Arial"/>
              </a:rPr>
              <a:t>mở </a:t>
            </a:r>
            <a:r>
              <a:rPr sz="1800" spc="-5" dirty="0">
                <a:solidFill>
                  <a:srgbClr val="13405D"/>
                </a:solidFill>
                <a:latin typeface="Arial"/>
                <a:cs typeface="Arial"/>
              </a:rPr>
              <a:t>thêm </a:t>
            </a:r>
            <a:r>
              <a:rPr sz="1800" spc="-145" dirty="0">
                <a:solidFill>
                  <a:srgbClr val="13405D"/>
                </a:solidFill>
                <a:latin typeface="Arial"/>
                <a:cs typeface="Arial"/>
              </a:rPr>
              <a:t>SSID4 </a:t>
            </a:r>
            <a:r>
              <a:rPr sz="1800" spc="-90" dirty="0">
                <a:solidFill>
                  <a:srgbClr val="13405D"/>
                </a:solidFill>
                <a:latin typeface="Arial"/>
                <a:cs typeface="Arial"/>
              </a:rPr>
              <a:t>2.4G </a:t>
            </a:r>
            <a:r>
              <a:rPr sz="1800" spc="-30" dirty="0">
                <a:solidFill>
                  <a:srgbClr val="13405D"/>
                </a:solidFill>
                <a:latin typeface="Arial"/>
                <a:cs typeface="Arial"/>
              </a:rPr>
              <a:t>dành </a:t>
            </a:r>
            <a:r>
              <a:rPr sz="1800" spc="-15" dirty="0">
                <a:solidFill>
                  <a:srgbClr val="13405D"/>
                </a:solidFill>
                <a:latin typeface="Arial"/>
                <a:cs typeface="Arial"/>
              </a:rPr>
              <a:t>riêng </a:t>
            </a:r>
            <a:r>
              <a:rPr sz="1800" spc="-20" dirty="0">
                <a:solidFill>
                  <a:srgbClr val="13405D"/>
                </a:solidFill>
                <a:latin typeface="Arial"/>
                <a:cs typeface="Arial"/>
              </a:rPr>
              <a:t>cho </a:t>
            </a:r>
            <a:r>
              <a:rPr sz="1800" spc="-90" dirty="0">
                <a:solidFill>
                  <a:srgbClr val="13405D"/>
                </a:solidFill>
                <a:latin typeface="Arial"/>
                <a:cs typeface="Arial"/>
              </a:rPr>
              <a:t>các </a:t>
            </a:r>
            <a:r>
              <a:rPr sz="1800" spc="10" dirty="0">
                <a:solidFill>
                  <a:srgbClr val="13405D"/>
                </a:solidFill>
                <a:latin typeface="Arial"/>
                <a:cs typeface="Arial"/>
              </a:rPr>
              <a:t>thiết  bị </a:t>
            </a:r>
            <a:r>
              <a:rPr sz="1800" spc="-85" dirty="0">
                <a:solidFill>
                  <a:srgbClr val="13405D"/>
                </a:solidFill>
                <a:latin typeface="Arial"/>
                <a:cs typeface="Arial"/>
              </a:rPr>
              <a:t>Camera, </a:t>
            </a:r>
            <a:r>
              <a:rPr sz="1800" spc="5" dirty="0">
                <a:solidFill>
                  <a:srgbClr val="13405D"/>
                </a:solidFill>
                <a:latin typeface="Arial"/>
                <a:cs typeface="Arial"/>
              </a:rPr>
              <a:t>robot, </a:t>
            </a:r>
            <a:r>
              <a:rPr sz="1800" spc="-225" dirty="0">
                <a:solidFill>
                  <a:srgbClr val="13405D"/>
                </a:solidFill>
                <a:latin typeface="Arial"/>
                <a:cs typeface="Arial"/>
              </a:rPr>
              <a:t>IoT…</a:t>
            </a:r>
            <a:r>
              <a:rPr sz="1800" spc="45" dirty="0">
                <a:solidFill>
                  <a:srgbClr val="13405D"/>
                </a:solidFill>
                <a:latin typeface="Arial"/>
                <a:cs typeface="Arial"/>
              </a:rPr>
              <a:t> </a:t>
            </a:r>
            <a:r>
              <a:rPr sz="1800" spc="-100" dirty="0">
                <a:solidFill>
                  <a:srgbClr val="13405D"/>
                </a:solidFill>
                <a:latin typeface="Arial"/>
                <a:cs typeface="Arial"/>
              </a:rPr>
              <a:t>này.</a:t>
            </a:r>
            <a:endParaRPr sz="1800">
              <a:latin typeface="Arial"/>
              <a:cs typeface="Arial"/>
            </a:endParaRPr>
          </a:p>
          <a:p>
            <a:pPr marL="12700" marR="5080">
              <a:lnSpc>
                <a:spcPts val="3240"/>
              </a:lnSpc>
            </a:pPr>
            <a:r>
              <a:rPr sz="1800" spc="-125" dirty="0">
                <a:solidFill>
                  <a:srgbClr val="FF0000"/>
                </a:solidFill>
                <a:latin typeface="Arial"/>
                <a:cs typeface="Arial"/>
              </a:rPr>
              <a:t>Lưu </a:t>
            </a:r>
            <a:r>
              <a:rPr sz="1800" spc="-80" dirty="0">
                <a:solidFill>
                  <a:srgbClr val="FF0000"/>
                </a:solidFill>
                <a:latin typeface="Arial"/>
                <a:cs typeface="Arial"/>
              </a:rPr>
              <a:t>ý: Khi </a:t>
            </a:r>
            <a:r>
              <a:rPr sz="1800" spc="-60" dirty="0">
                <a:solidFill>
                  <a:srgbClr val="FF0000"/>
                </a:solidFill>
                <a:latin typeface="Arial"/>
                <a:cs typeface="Arial"/>
              </a:rPr>
              <a:t>thực </a:t>
            </a:r>
            <a:r>
              <a:rPr sz="1800" spc="-30" dirty="0">
                <a:solidFill>
                  <a:srgbClr val="FF0000"/>
                </a:solidFill>
                <a:latin typeface="Arial"/>
                <a:cs typeface="Arial"/>
              </a:rPr>
              <a:t>hiện </a:t>
            </a:r>
            <a:r>
              <a:rPr sz="1800" spc="-95" dirty="0">
                <a:solidFill>
                  <a:srgbClr val="FF0000"/>
                </a:solidFill>
                <a:latin typeface="Arial"/>
                <a:cs typeface="Arial"/>
              </a:rPr>
              <a:t>bước </a:t>
            </a:r>
            <a:r>
              <a:rPr sz="1800" spc="-90" dirty="0">
                <a:solidFill>
                  <a:srgbClr val="FF0000"/>
                </a:solidFill>
                <a:latin typeface="Arial"/>
                <a:cs typeface="Arial"/>
              </a:rPr>
              <a:t>này, </a:t>
            </a:r>
            <a:r>
              <a:rPr sz="1800" spc="-15" dirty="0">
                <a:solidFill>
                  <a:srgbClr val="FF0000"/>
                </a:solidFill>
                <a:latin typeface="Arial"/>
                <a:cs typeface="Arial"/>
              </a:rPr>
              <a:t>thì </a:t>
            </a:r>
            <a:r>
              <a:rPr sz="1800" spc="-10" dirty="0">
                <a:solidFill>
                  <a:srgbClr val="FF0000"/>
                </a:solidFill>
                <a:latin typeface="Arial"/>
                <a:cs typeface="Arial"/>
              </a:rPr>
              <a:t>tên </a:t>
            </a:r>
            <a:r>
              <a:rPr sz="1800" spc="-40" dirty="0">
                <a:solidFill>
                  <a:srgbClr val="FF0000"/>
                </a:solidFill>
                <a:latin typeface="Arial"/>
                <a:cs typeface="Arial"/>
              </a:rPr>
              <a:t>Wi-Fi </a:t>
            </a:r>
            <a:r>
              <a:rPr sz="1800" spc="-85" dirty="0">
                <a:solidFill>
                  <a:srgbClr val="FF0000"/>
                </a:solidFill>
                <a:latin typeface="Arial"/>
                <a:cs typeface="Arial"/>
              </a:rPr>
              <a:t>2.4GHz </a:t>
            </a:r>
            <a:r>
              <a:rPr sz="1800" spc="-100" dirty="0">
                <a:solidFill>
                  <a:srgbClr val="FF0000"/>
                </a:solidFill>
                <a:latin typeface="Arial"/>
                <a:cs typeface="Arial"/>
              </a:rPr>
              <a:t>và </a:t>
            </a:r>
            <a:r>
              <a:rPr sz="1800" spc="-95" dirty="0">
                <a:solidFill>
                  <a:srgbClr val="FF0000"/>
                </a:solidFill>
                <a:latin typeface="Arial"/>
                <a:cs typeface="Arial"/>
              </a:rPr>
              <a:t>5GHz </a:t>
            </a:r>
            <a:r>
              <a:rPr sz="1800" spc="-45" dirty="0">
                <a:solidFill>
                  <a:srgbClr val="FF0000"/>
                </a:solidFill>
                <a:latin typeface="Arial"/>
                <a:cs typeface="Arial"/>
              </a:rPr>
              <a:t>chính </a:t>
            </a:r>
            <a:r>
              <a:rPr sz="1800" spc="-65" dirty="0">
                <a:solidFill>
                  <a:srgbClr val="FF0000"/>
                </a:solidFill>
                <a:latin typeface="Arial"/>
                <a:cs typeface="Arial"/>
              </a:rPr>
              <a:t>vẫn </a:t>
            </a:r>
            <a:r>
              <a:rPr sz="1800" spc="-25" dirty="0">
                <a:solidFill>
                  <a:srgbClr val="FF0000"/>
                </a:solidFill>
                <a:latin typeface="Arial"/>
                <a:cs typeface="Arial"/>
              </a:rPr>
              <a:t>phải  </a:t>
            </a:r>
            <a:r>
              <a:rPr sz="1800" spc="-100" dirty="0">
                <a:solidFill>
                  <a:srgbClr val="FF0000"/>
                </a:solidFill>
                <a:latin typeface="Arial"/>
                <a:cs typeface="Arial"/>
              </a:rPr>
              <a:t>được </a:t>
            </a:r>
            <a:r>
              <a:rPr sz="1800" spc="-65" dirty="0">
                <a:solidFill>
                  <a:srgbClr val="FF0000"/>
                </a:solidFill>
                <a:latin typeface="Arial"/>
                <a:cs typeface="Arial"/>
              </a:rPr>
              <a:t>cấu </a:t>
            </a:r>
            <a:r>
              <a:rPr sz="1800" spc="-35" dirty="0">
                <a:solidFill>
                  <a:srgbClr val="FF0000"/>
                </a:solidFill>
                <a:latin typeface="Arial"/>
                <a:cs typeface="Arial"/>
              </a:rPr>
              <a:t>hình </a:t>
            </a:r>
            <a:r>
              <a:rPr sz="1800" spc="-20" dirty="0">
                <a:solidFill>
                  <a:srgbClr val="FF0000"/>
                </a:solidFill>
                <a:latin typeface="Arial"/>
                <a:cs typeface="Arial"/>
              </a:rPr>
              <a:t>cùng </a:t>
            </a:r>
            <a:r>
              <a:rPr sz="1800" spc="-10" dirty="0">
                <a:solidFill>
                  <a:srgbClr val="FF0000"/>
                </a:solidFill>
                <a:latin typeface="Arial"/>
                <a:cs typeface="Arial"/>
              </a:rPr>
              <a:t>tên </a:t>
            </a:r>
            <a:r>
              <a:rPr sz="1800" spc="-100" dirty="0">
                <a:solidFill>
                  <a:srgbClr val="FF0000"/>
                </a:solidFill>
                <a:latin typeface="Arial"/>
                <a:cs typeface="Arial"/>
              </a:rPr>
              <a:t>và </a:t>
            </a:r>
            <a:r>
              <a:rPr sz="1800" spc="-5" dirty="0">
                <a:solidFill>
                  <a:srgbClr val="FF0000"/>
                </a:solidFill>
                <a:latin typeface="Arial"/>
                <a:cs typeface="Arial"/>
              </a:rPr>
              <a:t>mật</a:t>
            </a:r>
            <a:r>
              <a:rPr sz="1800" spc="17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spc="-45" dirty="0">
                <a:solidFill>
                  <a:srgbClr val="FF0000"/>
                </a:solidFill>
                <a:latin typeface="Arial"/>
                <a:cs typeface="Arial"/>
              </a:rPr>
              <a:t>khẩu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067814" y="474726"/>
            <a:ext cx="50933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0" dirty="0">
                <a:solidFill>
                  <a:srgbClr val="FF0000"/>
                </a:solidFill>
              </a:rPr>
              <a:t>LƯU </a:t>
            </a:r>
            <a:r>
              <a:rPr sz="2400" spc="-45" dirty="0">
                <a:solidFill>
                  <a:srgbClr val="FF0000"/>
                </a:solidFill>
              </a:rPr>
              <a:t>Ý </a:t>
            </a:r>
            <a:r>
              <a:rPr sz="2400" spc="90" dirty="0">
                <a:solidFill>
                  <a:srgbClr val="212A35"/>
                </a:solidFill>
              </a:rPr>
              <a:t>KHI </a:t>
            </a:r>
            <a:r>
              <a:rPr sz="2400" spc="15" dirty="0">
                <a:solidFill>
                  <a:srgbClr val="212A35"/>
                </a:solidFill>
              </a:rPr>
              <a:t>SWAP </a:t>
            </a:r>
            <a:r>
              <a:rPr sz="2400" spc="100" dirty="0">
                <a:solidFill>
                  <a:srgbClr val="212A35"/>
                </a:solidFill>
              </a:rPr>
              <a:t>MODEM </a:t>
            </a:r>
            <a:r>
              <a:rPr sz="2400" spc="114" dirty="0">
                <a:solidFill>
                  <a:srgbClr val="212A35"/>
                </a:solidFill>
              </a:rPr>
              <a:t>WI-FI</a:t>
            </a:r>
            <a:r>
              <a:rPr sz="2400" spc="-185" dirty="0">
                <a:solidFill>
                  <a:srgbClr val="212A35"/>
                </a:solidFill>
              </a:rPr>
              <a:t> </a:t>
            </a:r>
            <a:r>
              <a:rPr sz="2400" spc="100" dirty="0">
                <a:solidFill>
                  <a:srgbClr val="212A35"/>
                </a:solidFill>
              </a:rPr>
              <a:t>6</a:t>
            </a:r>
            <a:endParaRPr sz="24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207008"/>
            <a:ext cx="9144000" cy="3459479"/>
          </a:xfrm>
          <a:custGeom>
            <a:avLst/>
            <a:gdLst/>
            <a:ahLst/>
            <a:cxnLst/>
            <a:rect l="l" t="t" r="r" b="b"/>
            <a:pathLst>
              <a:path w="9144000" h="3459479">
                <a:moveTo>
                  <a:pt x="9144000" y="0"/>
                </a:moveTo>
                <a:lnTo>
                  <a:pt x="0" y="0"/>
                </a:lnTo>
                <a:lnTo>
                  <a:pt x="0" y="3459479"/>
                </a:lnTo>
                <a:lnTo>
                  <a:pt x="9144000" y="3459479"/>
                </a:lnTo>
                <a:lnTo>
                  <a:pt x="9144000" y="0"/>
                </a:lnTo>
                <a:close/>
              </a:path>
            </a:pathLst>
          </a:custGeom>
          <a:solidFill>
            <a:srgbClr val="1F5F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356615"/>
            <a:ext cx="1516380" cy="338455"/>
          </a:xfrm>
          <a:custGeom>
            <a:avLst/>
            <a:gdLst/>
            <a:ahLst/>
            <a:cxnLst/>
            <a:rect l="l" t="t" r="r" b="b"/>
            <a:pathLst>
              <a:path w="1516380" h="338455">
                <a:moveTo>
                  <a:pt x="1347216" y="0"/>
                </a:moveTo>
                <a:lnTo>
                  <a:pt x="0" y="0"/>
                </a:lnTo>
                <a:lnTo>
                  <a:pt x="0" y="338328"/>
                </a:lnTo>
                <a:lnTo>
                  <a:pt x="1347216" y="338328"/>
                </a:lnTo>
                <a:lnTo>
                  <a:pt x="1516380" y="169163"/>
                </a:lnTo>
                <a:lnTo>
                  <a:pt x="1347216" y="0"/>
                </a:lnTo>
                <a:close/>
              </a:path>
            </a:pathLst>
          </a:custGeom>
          <a:solidFill>
            <a:srgbClr val="1F5F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36347" y="402158"/>
            <a:ext cx="124777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45" dirty="0">
                <a:solidFill>
                  <a:srgbClr val="FFFFFF"/>
                </a:solidFill>
                <a:latin typeface="Arial"/>
                <a:cs typeface="Arial"/>
              </a:rPr>
              <a:t>ONT</a:t>
            </a:r>
            <a:r>
              <a:rPr sz="1400" b="1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spc="5" dirty="0">
                <a:solidFill>
                  <a:srgbClr val="FFFFFF"/>
                </a:solidFill>
                <a:latin typeface="Arial"/>
                <a:cs typeface="Arial"/>
              </a:rPr>
              <a:t>AX1800C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0" y="1193291"/>
            <a:ext cx="7784591" cy="34869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964805" y="2175205"/>
            <a:ext cx="1071245" cy="1000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635" algn="ctr">
              <a:lnSpc>
                <a:spcPct val="100000"/>
              </a:lnSpc>
              <a:spcBef>
                <a:spcPts val="95"/>
              </a:spcBef>
            </a:pPr>
            <a:r>
              <a:rPr sz="1600" spc="-80" dirty="0">
                <a:solidFill>
                  <a:srgbClr val="FFFFFF"/>
                </a:solidFill>
                <a:latin typeface="Arial"/>
                <a:cs typeface="Arial"/>
              </a:rPr>
              <a:t>Cấu </a:t>
            </a:r>
            <a:r>
              <a:rPr sz="1600" spc="-10" dirty="0">
                <a:solidFill>
                  <a:srgbClr val="FFFFFF"/>
                </a:solidFill>
                <a:latin typeface="Arial"/>
                <a:cs typeface="Arial"/>
              </a:rPr>
              <a:t>hình  </a:t>
            </a:r>
            <a:r>
              <a:rPr sz="1600" spc="-30" dirty="0">
                <a:solidFill>
                  <a:srgbClr val="FFFFFF"/>
                </a:solidFill>
                <a:latin typeface="Arial"/>
                <a:cs typeface="Arial"/>
              </a:rPr>
              <a:t>mở </a:t>
            </a:r>
            <a:r>
              <a:rPr sz="1600" spc="20" dirty="0">
                <a:solidFill>
                  <a:srgbClr val="FFFFFF"/>
                </a:solidFill>
                <a:latin typeface="Arial"/>
                <a:cs typeface="Arial"/>
              </a:rPr>
              <a:t>thêm  </a:t>
            </a:r>
            <a:r>
              <a:rPr sz="1600" spc="-110" dirty="0">
                <a:solidFill>
                  <a:srgbClr val="FFFFFF"/>
                </a:solidFill>
                <a:latin typeface="Arial"/>
                <a:cs typeface="Arial"/>
              </a:rPr>
              <a:t>SSID4 </a:t>
            </a:r>
            <a:r>
              <a:rPr sz="1600" spc="15" dirty="0">
                <a:solidFill>
                  <a:srgbClr val="FFFFFF"/>
                </a:solidFill>
                <a:latin typeface="Arial"/>
                <a:cs typeface="Arial"/>
              </a:rPr>
              <a:t>trên  </a:t>
            </a:r>
            <a:r>
              <a:rPr sz="1600" spc="20" dirty="0">
                <a:solidFill>
                  <a:srgbClr val="FFFFFF"/>
                </a:solidFill>
                <a:latin typeface="Arial"/>
                <a:cs typeface="Arial"/>
              </a:rPr>
              <a:t>Wifi</a:t>
            </a:r>
            <a:r>
              <a:rPr sz="16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-75" dirty="0">
                <a:solidFill>
                  <a:srgbClr val="FFFFFF"/>
                </a:solidFill>
                <a:latin typeface="Arial"/>
                <a:cs typeface="Arial"/>
              </a:rPr>
              <a:t>2.4GHz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15425" cy="5143500"/>
            <a:chOff x="0" y="0"/>
            <a:chExt cx="9115425" cy="5143500"/>
          </a:xfrm>
        </p:grpSpPr>
        <p:sp>
          <p:nvSpPr>
            <p:cNvPr id="3" name="object 3"/>
            <p:cNvSpPr/>
            <p:nvPr/>
          </p:nvSpPr>
          <p:spPr>
            <a:xfrm>
              <a:off x="4600955" y="0"/>
              <a:ext cx="4514088" cy="514349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0"/>
              <a:ext cx="4572000" cy="5143500"/>
            </a:xfrm>
            <a:custGeom>
              <a:avLst/>
              <a:gdLst/>
              <a:ahLst/>
              <a:cxnLst/>
              <a:rect l="l" t="t" r="r" b="b"/>
              <a:pathLst>
                <a:path w="4572000" h="5143500">
                  <a:moveTo>
                    <a:pt x="4572000" y="0"/>
                  </a:moveTo>
                  <a:lnTo>
                    <a:pt x="0" y="0"/>
                  </a:lnTo>
                  <a:lnTo>
                    <a:pt x="0" y="5143500"/>
                  </a:lnTo>
                  <a:lnTo>
                    <a:pt x="4572000" y="5143500"/>
                  </a:lnTo>
                  <a:lnTo>
                    <a:pt x="4572000" y="0"/>
                  </a:lnTo>
                  <a:close/>
                </a:path>
              </a:pathLst>
            </a:custGeom>
            <a:solidFill>
              <a:srgbClr val="1F5F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602081" y="2248916"/>
            <a:ext cx="3371850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15">
              <a:lnSpc>
                <a:spcPct val="100000"/>
              </a:lnSpc>
              <a:spcBef>
                <a:spcPts val="100"/>
              </a:spcBef>
            </a:pPr>
            <a:r>
              <a:rPr sz="2000" spc="-95" dirty="0">
                <a:solidFill>
                  <a:srgbClr val="FFFFFF"/>
                </a:solidFill>
                <a:latin typeface="Arial"/>
                <a:cs typeface="Arial"/>
              </a:rPr>
              <a:t>Cấu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hình </a:t>
            </a:r>
            <a:r>
              <a:rPr sz="2000" spc="-30" dirty="0">
                <a:solidFill>
                  <a:srgbClr val="FFFFFF"/>
                </a:solidFill>
                <a:latin typeface="Arial"/>
                <a:cs typeface="Arial"/>
              </a:rPr>
              <a:t>mở </a:t>
            </a:r>
            <a:r>
              <a:rPr sz="2000" spc="35" dirty="0">
                <a:solidFill>
                  <a:srgbClr val="FFFFFF"/>
                </a:solidFill>
                <a:latin typeface="Arial"/>
                <a:cs typeface="Arial"/>
              </a:rPr>
              <a:t>thêm </a:t>
            </a:r>
            <a:r>
              <a:rPr sz="2000" spc="-135" dirty="0">
                <a:solidFill>
                  <a:srgbClr val="FFFFFF"/>
                </a:solidFill>
                <a:latin typeface="Arial"/>
                <a:cs typeface="Arial"/>
              </a:rPr>
              <a:t>SSID4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20" dirty="0">
                <a:solidFill>
                  <a:srgbClr val="FFFFFF"/>
                </a:solidFill>
                <a:latin typeface="Arial"/>
                <a:cs typeface="Arial"/>
              </a:rPr>
              <a:t>trên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000" spc="25" dirty="0">
                <a:solidFill>
                  <a:srgbClr val="FFFFFF"/>
                </a:solidFill>
                <a:latin typeface="Arial"/>
                <a:cs typeface="Arial"/>
              </a:rPr>
              <a:t>Wifi </a:t>
            </a:r>
            <a:r>
              <a:rPr sz="2000" spc="-85" dirty="0">
                <a:solidFill>
                  <a:srgbClr val="FFFFFF"/>
                </a:solidFill>
                <a:latin typeface="Arial"/>
                <a:cs typeface="Arial"/>
              </a:rPr>
              <a:t>2.4GHz </a:t>
            </a:r>
            <a:r>
              <a:rPr sz="2000" spc="-114" dirty="0">
                <a:solidFill>
                  <a:srgbClr val="FFFFFF"/>
                </a:solidFill>
                <a:latin typeface="Arial"/>
                <a:cs typeface="Arial"/>
              </a:rPr>
              <a:t>– </a:t>
            </a:r>
            <a:r>
              <a:rPr sz="2000" spc="-55" dirty="0">
                <a:solidFill>
                  <a:srgbClr val="FFFFFF"/>
                </a:solidFill>
                <a:latin typeface="Arial"/>
                <a:cs typeface="Arial"/>
              </a:rPr>
              <a:t>ONT</a:t>
            </a:r>
            <a:r>
              <a:rPr sz="2000" spc="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75" dirty="0">
                <a:solidFill>
                  <a:srgbClr val="FFFFFF"/>
                </a:solidFill>
                <a:latin typeface="Arial"/>
                <a:cs typeface="Arial"/>
              </a:rPr>
              <a:t>AX1800GZ</a:t>
            </a:r>
            <a:endParaRPr sz="20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0" y="356615"/>
            <a:ext cx="1673860" cy="338455"/>
          </a:xfrm>
          <a:custGeom>
            <a:avLst/>
            <a:gdLst/>
            <a:ahLst/>
            <a:cxnLst/>
            <a:rect l="l" t="t" r="r" b="b"/>
            <a:pathLst>
              <a:path w="1673860" h="338455">
                <a:moveTo>
                  <a:pt x="1504188" y="0"/>
                </a:moveTo>
                <a:lnTo>
                  <a:pt x="0" y="0"/>
                </a:lnTo>
                <a:lnTo>
                  <a:pt x="0" y="338328"/>
                </a:lnTo>
                <a:lnTo>
                  <a:pt x="1504188" y="338328"/>
                </a:lnTo>
                <a:lnTo>
                  <a:pt x="1673352" y="169163"/>
                </a:lnTo>
                <a:lnTo>
                  <a:pt x="1504188" y="0"/>
                </a:lnTo>
                <a:close/>
              </a:path>
            </a:pathLst>
          </a:custGeom>
          <a:solidFill>
            <a:srgbClr val="FDFDF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36347" y="402158"/>
            <a:ext cx="137922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45" dirty="0">
                <a:solidFill>
                  <a:srgbClr val="212A35"/>
                </a:solidFill>
                <a:latin typeface="Arial"/>
                <a:cs typeface="Arial"/>
              </a:rPr>
              <a:t>ONT</a:t>
            </a:r>
            <a:r>
              <a:rPr sz="1400" b="1" spc="-60" dirty="0">
                <a:solidFill>
                  <a:srgbClr val="212A35"/>
                </a:solidFill>
                <a:latin typeface="Arial"/>
                <a:cs typeface="Arial"/>
              </a:rPr>
              <a:t> </a:t>
            </a:r>
            <a:r>
              <a:rPr sz="1400" b="1" spc="15" dirty="0">
                <a:solidFill>
                  <a:srgbClr val="212A35"/>
                </a:solidFill>
                <a:latin typeface="Arial"/>
                <a:cs typeface="Arial"/>
              </a:rPr>
              <a:t>AX1800GZ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07821" y="1793829"/>
            <a:ext cx="7592695" cy="2496185"/>
          </a:xfrm>
          <a:prstGeom prst="rect">
            <a:avLst/>
          </a:prstGeom>
        </p:spPr>
        <p:txBody>
          <a:bodyPr vert="horz" wrap="square" lIns="0" tIns="361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85"/>
              </a:spcBef>
            </a:pPr>
            <a:r>
              <a:rPr sz="2700" b="1" spc="-25" dirty="0">
                <a:solidFill>
                  <a:srgbClr val="2980B8"/>
                </a:solidFill>
                <a:latin typeface="Arial"/>
                <a:cs typeface="Arial"/>
              </a:rPr>
              <a:t>4. </a:t>
            </a:r>
            <a:r>
              <a:rPr sz="1800" b="1" spc="-60" dirty="0">
                <a:solidFill>
                  <a:srgbClr val="FF0000"/>
                </a:solidFill>
                <a:latin typeface="Arial"/>
                <a:cs typeface="Arial"/>
              </a:rPr>
              <a:t>Tình </a:t>
            </a:r>
            <a:r>
              <a:rPr sz="1800" b="1" spc="-40" dirty="0">
                <a:solidFill>
                  <a:srgbClr val="FF0000"/>
                </a:solidFill>
                <a:latin typeface="Arial"/>
                <a:cs typeface="Arial"/>
              </a:rPr>
              <a:t>huống </a:t>
            </a:r>
            <a:r>
              <a:rPr sz="1800" b="1" spc="-80" dirty="0">
                <a:solidFill>
                  <a:srgbClr val="FF0000"/>
                </a:solidFill>
                <a:latin typeface="Arial"/>
                <a:cs typeface="Arial"/>
              </a:rPr>
              <a:t>khách </a:t>
            </a:r>
            <a:r>
              <a:rPr sz="1800" b="1" spc="-50" dirty="0">
                <a:solidFill>
                  <a:srgbClr val="FF0000"/>
                </a:solidFill>
                <a:latin typeface="Arial"/>
                <a:cs typeface="Arial"/>
              </a:rPr>
              <a:t>hàng </a:t>
            </a:r>
            <a:r>
              <a:rPr sz="1800" b="1" spc="-204" dirty="0">
                <a:solidFill>
                  <a:srgbClr val="FF0000"/>
                </a:solidFill>
                <a:latin typeface="Arial"/>
                <a:cs typeface="Arial"/>
              </a:rPr>
              <a:t>sử </a:t>
            </a:r>
            <a:r>
              <a:rPr sz="1800" b="1" spc="-35" dirty="0">
                <a:solidFill>
                  <a:srgbClr val="FF0000"/>
                </a:solidFill>
                <a:latin typeface="Arial"/>
                <a:cs typeface="Arial"/>
              </a:rPr>
              <a:t>dụng </a:t>
            </a:r>
            <a:r>
              <a:rPr sz="1800" b="1" spc="-10" dirty="0">
                <a:solidFill>
                  <a:srgbClr val="FF0000"/>
                </a:solidFill>
                <a:latin typeface="Arial"/>
                <a:cs typeface="Arial"/>
              </a:rPr>
              <a:t>thiết </a:t>
            </a:r>
            <a:r>
              <a:rPr sz="1800" b="1" spc="-30" dirty="0">
                <a:solidFill>
                  <a:srgbClr val="FF0000"/>
                </a:solidFill>
                <a:latin typeface="Arial"/>
                <a:cs typeface="Arial"/>
              </a:rPr>
              <a:t>bị </a:t>
            </a:r>
            <a:r>
              <a:rPr sz="1800" b="1" spc="-25" dirty="0">
                <a:solidFill>
                  <a:srgbClr val="FF0000"/>
                </a:solidFill>
                <a:latin typeface="Arial"/>
                <a:cs typeface="Arial"/>
              </a:rPr>
              <a:t>(laptop, </a:t>
            </a:r>
            <a:r>
              <a:rPr sz="1800" b="1" spc="-40" dirty="0">
                <a:solidFill>
                  <a:srgbClr val="FF0000"/>
                </a:solidFill>
                <a:latin typeface="Arial"/>
                <a:cs typeface="Arial"/>
              </a:rPr>
              <a:t>điện </a:t>
            </a:r>
            <a:r>
              <a:rPr sz="1800" b="1" spc="-25" dirty="0">
                <a:solidFill>
                  <a:srgbClr val="FF0000"/>
                </a:solidFill>
                <a:latin typeface="Arial"/>
                <a:cs typeface="Arial"/>
              </a:rPr>
              <a:t>thoại) </a:t>
            </a:r>
            <a:r>
              <a:rPr sz="1800" b="1" spc="-75" dirty="0">
                <a:solidFill>
                  <a:srgbClr val="FF0000"/>
                </a:solidFill>
                <a:latin typeface="Arial"/>
                <a:cs typeface="Arial"/>
              </a:rPr>
              <a:t>đời</a:t>
            </a:r>
            <a:r>
              <a:rPr sz="1800" b="1" spc="13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b="1" spc="-90" dirty="0">
                <a:solidFill>
                  <a:srgbClr val="FF0000"/>
                </a:solidFill>
                <a:latin typeface="Arial"/>
                <a:cs typeface="Arial"/>
              </a:rPr>
              <a:t>cũ,</a:t>
            </a:r>
            <a:endParaRPr sz="1800">
              <a:latin typeface="Arial"/>
              <a:cs typeface="Arial"/>
            </a:endParaRPr>
          </a:p>
          <a:p>
            <a:pPr marL="355600">
              <a:lnSpc>
                <a:spcPct val="100000"/>
              </a:lnSpc>
              <a:spcBef>
                <a:spcPts val="900"/>
              </a:spcBef>
            </a:pPr>
            <a:r>
              <a:rPr sz="1800" b="1" spc="-40" dirty="0">
                <a:solidFill>
                  <a:srgbClr val="FF0000"/>
                </a:solidFill>
                <a:latin typeface="Arial"/>
                <a:cs typeface="Arial"/>
              </a:rPr>
              <a:t>không</a:t>
            </a:r>
            <a:r>
              <a:rPr sz="1800" b="1" spc="-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b="1" spc="-45" dirty="0">
                <a:solidFill>
                  <a:srgbClr val="FF0000"/>
                </a:solidFill>
                <a:latin typeface="Arial"/>
                <a:cs typeface="Arial"/>
              </a:rPr>
              <a:t>hỗ</a:t>
            </a:r>
            <a:r>
              <a:rPr sz="1800" b="1" spc="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b="1" spc="-60" dirty="0">
                <a:solidFill>
                  <a:srgbClr val="FF0000"/>
                </a:solidFill>
                <a:latin typeface="Arial"/>
                <a:cs typeface="Arial"/>
              </a:rPr>
              <a:t>trợ</a:t>
            </a:r>
            <a:r>
              <a:rPr sz="1800" b="1" spc="-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b="1" spc="-75" dirty="0">
                <a:solidFill>
                  <a:srgbClr val="FF0000"/>
                </a:solidFill>
                <a:latin typeface="Arial"/>
                <a:cs typeface="Arial"/>
              </a:rPr>
              <a:t>5G,</a:t>
            </a:r>
            <a:r>
              <a:rPr sz="1800" b="1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b="1" spc="-40" dirty="0">
                <a:solidFill>
                  <a:srgbClr val="FF0000"/>
                </a:solidFill>
                <a:latin typeface="Arial"/>
                <a:cs typeface="Arial"/>
              </a:rPr>
              <a:t>không</a:t>
            </a:r>
            <a:r>
              <a:rPr sz="1800" b="1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b="1" spc="-45" dirty="0">
                <a:solidFill>
                  <a:srgbClr val="FF0000"/>
                </a:solidFill>
                <a:latin typeface="Arial"/>
                <a:cs typeface="Arial"/>
              </a:rPr>
              <a:t>hỗ</a:t>
            </a:r>
            <a:r>
              <a:rPr sz="1800" b="1" spc="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b="1" spc="-60" dirty="0">
                <a:solidFill>
                  <a:srgbClr val="FF0000"/>
                </a:solidFill>
                <a:latin typeface="Arial"/>
                <a:cs typeface="Arial"/>
              </a:rPr>
              <a:t>trợ</a:t>
            </a:r>
            <a:r>
              <a:rPr sz="1800" b="1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b="1" spc="-80" dirty="0">
                <a:solidFill>
                  <a:srgbClr val="FF0000"/>
                </a:solidFill>
                <a:latin typeface="Arial"/>
                <a:cs typeface="Arial"/>
              </a:rPr>
              <a:t>chuẩn</a:t>
            </a:r>
            <a:r>
              <a:rPr sz="1800" b="1" spc="-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b="1" spc="-105" dirty="0">
                <a:solidFill>
                  <a:srgbClr val="FF0000"/>
                </a:solidFill>
                <a:latin typeface="Arial"/>
                <a:cs typeface="Arial"/>
              </a:rPr>
              <a:t>802.11ax,</a:t>
            </a:r>
            <a:r>
              <a:rPr sz="1800" b="1" spc="2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b="1" spc="-50" dirty="0">
                <a:solidFill>
                  <a:srgbClr val="FF0000"/>
                </a:solidFill>
                <a:latin typeface="Arial"/>
                <a:cs typeface="Arial"/>
              </a:rPr>
              <a:t>nên</a:t>
            </a:r>
            <a:r>
              <a:rPr sz="1800" b="1" spc="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b="1" spc="-40" dirty="0">
                <a:solidFill>
                  <a:srgbClr val="FF0000"/>
                </a:solidFill>
                <a:latin typeface="Arial"/>
                <a:cs typeface="Arial"/>
              </a:rPr>
              <a:t>không</a:t>
            </a:r>
            <a:r>
              <a:rPr sz="1800" b="1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b="1" spc="-50" dirty="0">
                <a:solidFill>
                  <a:srgbClr val="FF0000"/>
                </a:solidFill>
                <a:latin typeface="Arial"/>
                <a:cs typeface="Arial"/>
              </a:rPr>
              <a:t>nhìn</a:t>
            </a:r>
            <a:r>
              <a:rPr sz="1800" b="1" spc="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b="1" spc="-45" dirty="0">
                <a:solidFill>
                  <a:srgbClr val="FF0000"/>
                </a:solidFill>
                <a:latin typeface="Arial"/>
                <a:cs typeface="Arial"/>
              </a:rPr>
              <a:t>thấy</a:t>
            </a:r>
            <a:endParaRPr sz="1800">
              <a:latin typeface="Arial"/>
              <a:cs typeface="Arial"/>
            </a:endParaRPr>
          </a:p>
          <a:p>
            <a:pPr marL="355600">
              <a:lnSpc>
                <a:spcPct val="100000"/>
              </a:lnSpc>
              <a:spcBef>
                <a:spcPts val="1080"/>
              </a:spcBef>
            </a:pPr>
            <a:r>
              <a:rPr sz="1800" b="1" spc="-80" dirty="0">
                <a:solidFill>
                  <a:srgbClr val="FF0000"/>
                </a:solidFill>
                <a:latin typeface="Arial"/>
                <a:cs typeface="Arial"/>
              </a:rPr>
              <a:t>sóng</a:t>
            </a:r>
            <a:r>
              <a:rPr sz="1800" b="1" spc="-1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b="1" spc="-25" dirty="0">
                <a:solidFill>
                  <a:srgbClr val="FF0000"/>
                </a:solidFill>
                <a:latin typeface="Arial"/>
                <a:cs typeface="Arial"/>
              </a:rPr>
              <a:t>wifi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85"/>
              </a:spcBef>
            </a:pPr>
            <a:r>
              <a:rPr sz="1800" spc="-65" dirty="0">
                <a:solidFill>
                  <a:srgbClr val="13405D"/>
                </a:solidFill>
                <a:latin typeface="Arial"/>
                <a:cs typeface="Arial"/>
              </a:rPr>
              <a:t>Giải </a:t>
            </a:r>
            <a:r>
              <a:rPr sz="1800" spc="-10" dirty="0">
                <a:solidFill>
                  <a:srgbClr val="13405D"/>
                </a:solidFill>
                <a:latin typeface="Arial"/>
                <a:cs typeface="Arial"/>
              </a:rPr>
              <a:t>pháp </a:t>
            </a:r>
            <a:r>
              <a:rPr sz="1800" spc="-60" dirty="0">
                <a:solidFill>
                  <a:srgbClr val="13405D"/>
                </a:solidFill>
                <a:latin typeface="Arial"/>
                <a:cs typeface="Arial"/>
              </a:rPr>
              <a:t>cấu </a:t>
            </a:r>
            <a:r>
              <a:rPr sz="1800" spc="-45" dirty="0">
                <a:solidFill>
                  <a:srgbClr val="13405D"/>
                </a:solidFill>
                <a:latin typeface="Arial"/>
                <a:cs typeface="Arial"/>
              </a:rPr>
              <a:t>hình: </a:t>
            </a:r>
            <a:r>
              <a:rPr sz="1800" spc="-65" dirty="0">
                <a:solidFill>
                  <a:srgbClr val="13405D"/>
                </a:solidFill>
                <a:latin typeface="Arial"/>
                <a:cs typeface="Arial"/>
              </a:rPr>
              <a:t>Tiến </a:t>
            </a:r>
            <a:r>
              <a:rPr sz="1800" spc="-35" dirty="0">
                <a:solidFill>
                  <a:srgbClr val="13405D"/>
                </a:solidFill>
                <a:latin typeface="Arial"/>
                <a:cs typeface="Arial"/>
              </a:rPr>
              <a:t>hành </a:t>
            </a:r>
            <a:r>
              <a:rPr sz="1800" spc="10" dirty="0">
                <a:solidFill>
                  <a:srgbClr val="13405D"/>
                </a:solidFill>
                <a:latin typeface="Arial"/>
                <a:cs typeface="Arial"/>
              </a:rPr>
              <a:t>login </a:t>
            </a:r>
            <a:r>
              <a:rPr sz="1800" spc="-20" dirty="0">
                <a:solidFill>
                  <a:srgbClr val="13405D"/>
                </a:solidFill>
                <a:latin typeface="Arial"/>
                <a:cs typeface="Arial"/>
              </a:rPr>
              <a:t>modem, </a:t>
            </a:r>
            <a:r>
              <a:rPr sz="1800" spc="-30" dirty="0">
                <a:solidFill>
                  <a:srgbClr val="13405D"/>
                </a:solidFill>
                <a:latin typeface="Arial"/>
                <a:cs typeface="Arial"/>
              </a:rPr>
              <a:t>chỉ </a:t>
            </a:r>
            <a:r>
              <a:rPr sz="1800" spc="-55" dirty="0">
                <a:solidFill>
                  <a:srgbClr val="13405D"/>
                </a:solidFill>
                <a:latin typeface="Arial"/>
                <a:cs typeface="Arial"/>
              </a:rPr>
              <a:t>thực </a:t>
            </a:r>
            <a:r>
              <a:rPr sz="1800" spc="-25" dirty="0">
                <a:solidFill>
                  <a:srgbClr val="13405D"/>
                </a:solidFill>
                <a:latin typeface="Arial"/>
                <a:cs typeface="Arial"/>
              </a:rPr>
              <a:t>hiện </a:t>
            </a:r>
            <a:r>
              <a:rPr sz="1800" spc="-55" dirty="0">
                <a:solidFill>
                  <a:srgbClr val="13405D"/>
                </a:solidFill>
                <a:latin typeface="Arial"/>
                <a:cs typeface="Arial"/>
              </a:rPr>
              <a:t>hạ </a:t>
            </a:r>
            <a:r>
              <a:rPr sz="1800" spc="-45" dirty="0">
                <a:solidFill>
                  <a:srgbClr val="13405D"/>
                </a:solidFill>
                <a:latin typeface="Arial"/>
                <a:cs typeface="Arial"/>
              </a:rPr>
              <a:t>chuẩn</a:t>
            </a:r>
            <a:r>
              <a:rPr sz="1800" spc="125" dirty="0">
                <a:solidFill>
                  <a:srgbClr val="13405D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13405D"/>
                </a:solidFill>
                <a:latin typeface="Arial"/>
                <a:cs typeface="Arial"/>
              </a:rPr>
              <a:t>wifi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80"/>
              </a:spcBef>
            </a:pPr>
            <a:r>
              <a:rPr sz="1800" spc="-85" dirty="0">
                <a:solidFill>
                  <a:srgbClr val="13405D"/>
                </a:solidFill>
                <a:latin typeface="Arial"/>
                <a:cs typeface="Arial"/>
              </a:rPr>
              <a:t>2.4GHz </a:t>
            </a:r>
            <a:r>
              <a:rPr sz="1800" spc="-70" dirty="0">
                <a:solidFill>
                  <a:srgbClr val="13405D"/>
                </a:solidFill>
                <a:latin typeface="Arial"/>
                <a:cs typeface="Arial"/>
              </a:rPr>
              <a:t>về </a:t>
            </a:r>
            <a:r>
              <a:rPr sz="1800" spc="-120" dirty="0">
                <a:solidFill>
                  <a:srgbClr val="13405D"/>
                </a:solidFill>
                <a:latin typeface="Arial"/>
                <a:cs typeface="Arial"/>
              </a:rPr>
              <a:t>BGN. </a:t>
            </a:r>
            <a:r>
              <a:rPr sz="1800" spc="-35" dirty="0">
                <a:solidFill>
                  <a:srgbClr val="13405D"/>
                </a:solidFill>
                <a:latin typeface="Arial"/>
                <a:cs typeface="Arial"/>
              </a:rPr>
              <a:t>Tên/Mật </a:t>
            </a:r>
            <a:r>
              <a:rPr sz="1800" spc="-45" dirty="0">
                <a:solidFill>
                  <a:srgbClr val="13405D"/>
                </a:solidFill>
                <a:latin typeface="Arial"/>
                <a:cs typeface="Arial"/>
              </a:rPr>
              <a:t>khẩu </a:t>
            </a:r>
            <a:r>
              <a:rPr sz="1800" spc="-5" dirty="0">
                <a:solidFill>
                  <a:srgbClr val="13405D"/>
                </a:solidFill>
                <a:latin typeface="Arial"/>
                <a:cs typeface="Arial"/>
              </a:rPr>
              <a:t>wifi </a:t>
            </a:r>
            <a:r>
              <a:rPr sz="1800" spc="-85" dirty="0">
                <a:solidFill>
                  <a:srgbClr val="13405D"/>
                </a:solidFill>
                <a:latin typeface="Arial"/>
                <a:cs typeface="Arial"/>
              </a:rPr>
              <a:t>2.4GHz </a:t>
            </a:r>
            <a:r>
              <a:rPr sz="1800" spc="-100" dirty="0">
                <a:solidFill>
                  <a:srgbClr val="13405D"/>
                </a:solidFill>
                <a:latin typeface="Arial"/>
                <a:cs typeface="Arial"/>
              </a:rPr>
              <a:t>và </a:t>
            </a:r>
            <a:r>
              <a:rPr sz="1800" spc="-95" dirty="0">
                <a:solidFill>
                  <a:srgbClr val="13405D"/>
                </a:solidFill>
                <a:latin typeface="Arial"/>
                <a:cs typeface="Arial"/>
              </a:rPr>
              <a:t>5GHz </a:t>
            </a:r>
            <a:r>
              <a:rPr sz="1800" spc="-60" dirty="0">
                <a:solidFill>
                  <a:srgbClr val="13405D"/>
                </a:solidFill>
                <a:latin typeface="Arial"/>
                <a:cs typeface="Arial"/>
              </a:rPr>
              <a:t>vẫn </a:t>
            </a:r>
            <a:r>
              <a:rPr sz="1800" spc="-5" dirty="0">
                <a:solidFill>
                  <a:srgbClr val="13405D"/>
                </a:solidFill>
                <a:latin typeface="Arial"/>
                <a:cs typeface="Arial"/>
              </a:rPr>
              <a:t>đặt </a:t>
            </a:r>
            <a:r>
              <a:rPr sz="1800" spc="-35" dirty="0">
                <a:solidFill>
                  <a:srgbClr val="13405D"/>
                </a:solidFill>
                <a:latin typeface="Arial"/>
                <a:cs typeface="Arial"/>
              </a:rPr>
              <a:t>chung. </a:t>
            </a:r>
            <a:r>
              <a:rPr sz="1800" spc="-5" dirty="0">
                <a:solidFill>
                  <a:srgbClr val="13405D"/>
                </a:solidFill>
                <a:latin typeface="Arial"/>
                <a:cs typeface="Arial"/>
              </a:rPr>
              <a:t>Wifi</a:t>
            </a:r>
            <a:r>
              <a:rPr sz="1800" spc="75" dirty="0">
                <a:solidFill>
                  <a:srgbClr val="13405D"/>
                </a:solidFill>
                <a:latin typeface="Arial"/>
                <a:cs typeface="Arial"/>
              </a:rPr>
              <a:t> </a:t>
            </a:r>
            <a:r>
              <a:rPr sz="1800" spc="-95" dirty="0">
                <a:solidFill>
                  <a:srgbClr val="13405D"/>
                </a:solidFill>
                <a:latin typeface="Arial"/>
                <a:cs typeface="Arial"/>
              </a:rPr>
              <a:t>5GHz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80"/>
              </a:spcBef>
            </a:pPr>
            <a:r>
              <a:rPr sz="1800" spc="-55" dirty="0">
                <a:solidFill>
                  <a:srgbClr val="13405D"/>
                </a:solidFill>
                <a:latin typeface="Arial"/>
                <a:cs typeface="Arial"/>
              </a:rPr>
              <a:t>giữ </a:t>
            </a:r>
            <a:r>
              <a:rPr sz="1800" spc="-30" dirty="0">
                <a:solidFill>
                  <a:srgbClr val="13405D"/>
                </a:solidFill>
                <a:latin typeface="Arial"/>
                <a:cs typeface="Arial"/>
              </a:rPr>
              <a:t>nguyên </a:t>
            </a:r>
            <a:r>
              <a:rPr sz="1800" spc="-5" dirty="0">
                <a:solidFill>
                  <a:srgbClr val="13405D"/>
                </a:solidFill>
                <a:latin typeface="Arial"/>
                <a:cs typeface="Arial"/>
              </a:rPr>
              <a:t>mode</a:t>
            </a:r>
            <a:r>
              <a:rPr sz="1800" spc="40" dirty="0">
                <a:solidFill>
                  <a:srgbClr val="13405D"/>
                </a:solidFill>
                <a:latin typeface="Arial"/>
                <a:cs typeface="Arial"/>
              </a:rPr>
              <a:t> </a:t>
            </a:r>
            <a:r>
              <a:rPr sz="1800" spc="-30" dirty="0">
                <a:solidFill>
                  <a:srgbClr val="13405D"/>
                </a:solidFill>
                <a:latin typeface="Arial"/>
                <a:cs typeface="Arial"/>
              </a:rPr>
              <a:t>AN/AC/AX.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067814" y="474726"/>
            <a:ext cx="50933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0" dirty="0">
                <a:solidFill>
                  <a:srgbClr val="FF0000"/>
                </a:solidFill>
              </a:rPr>
              <a:t>LƯU </a:t>
            </a:r>
            <a:r>
              <a:rPr sz="2400" spc="-45" dirty="0">
                <a:solidFill>
                  <a:srgbClr val="FF0000"/>
                </a:solidFill>
              </a:rPr>
              <a:t>Ý </a:t>
            </a:r>
            <a:r>
              <a:rPr sz="2400" spc="90" dirty="0">
                <a:solidFill>
                  <a:srgbClr val="212A35"/>
                </a:solidFill>
              </a:rPr>
              <a:t>KHI </a:t>
            </a:r>
            <a:r>
              <a:rPr sz="2400" spc="15" dirty="0">
                <a:solidFill>
                  <a:srgbClr val="212A35"/>
                </a:solidFill>
              </a:rPr>
              <a:t>SWAP </a:t>
            </a:r>
            <a:r>
              <a:rPr sz="2400" spc="100" dirty="0">
                <a:solidFill>
                  <a:srgbClr val="212A35"/>
                </a:solidFill>
              </a:rPr>
              <a:t>MODEM </a:t>
            </a:r>
            <a:r>
              <a:rPr sz="2400" spc="114" dirty="0">
                <a:solidFill>
                  <a:srgbClr val="212A35"/>
                </a:solidFill>
              </a:rPr>
              <a:t>WI-FI</a:t>
            </a:r>
            <a:r>
              <a:rPr sz="2400" spc="-185" dirty="0">
                <a:solidFill>
                  <a:srgbClr val="212A35"/>
                </a:solidFill>
              </a:rPr>
              <a:t> </a:t>
            </a:r>
            <a:r>
              <a:rPr sz="2400" spc="100" dirty="0">
                <a:solidFill>
                  <a:srgbClr val="212A35"/>
                </a:solidFill>
              </a:rPr>
              <a:t>6</a:t>
            </a:r>
            <a:endParaRPr sz="24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4572000" cy="5143500"/>
          </a:xfrm>
          <a:custGeom>
            <a:avLst/>
            <a:gdLst/>
            <a:ahLst/>
            <a:cxnLst/>
            <a:rect l="l" t="t" r="r" b="b"/>
            <a:pathLst>
              <a:path w="4572000" h="5143500">
                <a:moveTo>
                  <a:pt x="4572000" y="0"/>
                </a:moveTo>
                <a:lnTo>
                  <a:pt x="0" y="0"/>
                </a:lnTo>
                <a:lnTo>
                  <a:pt x="0" y="5143500"/>
                </a:lnTo>
                <a:lnTo>
                  <a:pt x="4572000" y="5143500"/>
                </a:lnTo>
                <a:lnTo>
                  <a:pt x="4572000" y="0"/>
                </a:lnTo>
                <a:close/>
              </a:path>
            </a:pathLst>
          </a:custGeom>
          <a:solidFill>
            <a:srgbClr val="1F5F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82320" y="2288286"/>
            <a:ext cx="3686175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000" spc="-60" dirty="0">
                <a:solidFill>
                  <a:srgbClr val="FFFFFF"/>
                </a:solidFill>
                <a:latin typeface="Arial"/>
                <a:cs typeface="Arial"/>
              </a:rPr>
              <a:t>Hạ </a:t>
            </a:r>
            <a:r>
              <a:rPr sz="2000" spc="-25" dirty="0">
                <a:solidFill>
                  <a:srgbClr val="FFFFFF"/>
                </a:solidFill>
                <a:latin typeface="Arial"/>
                <a:cs typeface="Arial"/>
              </a:rPr>
              <a:t>chuẩn </a:t>
            </a:r>
            <a:r>
              <a:rPr sz="2000" spc="35" dirty="0">
                <a:solidFill>
                  <a:srgbClr val="FFFFFF"/>
                </a:solidFill>
                <a:latin typeface="Arial"/>
                <a:cs typeface="Arial"/>
              </a:rPr>
              <a:t>wifi </a:t>
            </a:r>
            <a:r>
              <a:rPr sz="2000" spc="20" dirty="0">
                <a:solidFill>
                  <a:srgbClr val="FFFFFF"/>
                </a:solidFill>
                <a:latin typeface="Arial"/>
                <a:cs typeface="Arial"/>
              </a:rPr>
              <a:t>trên </a:t>
            </a:r>
            <a:r>
              <a:rPr sz="2000" spc="15" dirty="0">
                <a:solidFill>
                  <a:srgbClr val="FFFFFF"/>
                </a:solidFill>
                <a:latin typeface="Arial"/>
                <a:cs typeface="Arial"/>
              </a:rPr>
              <a:t>tần </a:t>
            </a:r>
            <a:r>
              <a:rPr sz="2000" spc="-50" dirty="0">
                <a:solidFill>
                  <a:srgbClr val="FFFFFF"/>
                </a:solidFill>
                <a:latin typeface="Arial"/>
                <a:cs typeface="Arial"/>
              </a:rPr>
              <a:t>số </a:t>
            </a:r>
            <a:r>
              <a:rPr sz="2000" spc="-85" dirty="0">
                <a:solidFill>
                  <a:srgbClr val="FFFFFF"/>
                </a:solidFill>
                <a:latin typeface="Arial"/>
                <a:cs typeface="Arial"/>
              </a:rPr>
              <a:t>2.4GHz  </a:t>
            </a:r>
            <a:r>
              <a:rPr sz="2000" spc="-55" dirty="0">
                <a:solidFill>
                  <a:srgbClr val="FFFFFF"/>
                </a:solidFill>
                <a:latin typeface="Arial"/>
                <a:cs typeface="Arial"/>
              </a:rPr>
              <a:t>về </a:t>
            </a:r>
            <a:r>
              <a:rPr sz="2000" spc="45" dirty="0">
                <a:solidFill>
                  <a:srgbClr val="FFFFFF"/>
                </a:solidFill>
                <a:latin typeface="Arial"/>
                <a:cs typeface="Arial"/>
              </a:rPr>
              <a:t>Mode</a:t>
            </a:r>
            <a:r>
              <a:rPr sz="2000" spc="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110" dirty="0">
                <a:solidFill>
                  <a:srgbClr val="FFFFFF"/>
                </a:solidFill>
                <a:latin typeface="Arial"/>
                <a:cs typeface="Arial"/>
              </a:rPr>
              <a:t>BGN.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356615"/>
            <a:ext cx="1673860" cy="338455"/>
          </a:xfrm>
          <a:custGeom>
            <a:avLst/>
            <a:gdLst/>
            <a:ahLst/>
            <a:cxnLst/>
            <a:rect l="l" t="t" r="r" b="b"/>
            <a:pathLst>
              <a:path w="1673860" h="338455">
                <a:moveTo>
                  <a:pt x="1504188" y="0"/>
                </a:moveTo>
                <a:lnTo>
                  <a:pt x="0" y="0"/>
                </a:lnTo>
                <a:lnTo>
                  <a:pt x="0" y="338328"/>
                </a:lnTo>
                <a:lnTo>
                  <a:pt x="1504188" y="338328"/>
                </a:lnTo>
                <a:lnTo>
                  <a:pt x="1673352" y="169163"/>
                </a:lnTo>
                <a:lnTo>
                  <a:pt x="1504188" y="0"/>
                </a:lnTo>
                <a:close/>
              </a:path>
            </a:pathLst>
          </a:custGeom>
          <a:solidFill>
            <a:srgbClr val="FDFDF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36347" y="402158"/>
            <a:ext cx="124777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45" dirty="0">
                <a:solidFill>
                  <a:srgbClr val="212A35"/>
                </a:solidFill>
                <a:latin typeface="Arial"/>
                <a:cs typeface="Arial"/>
              </a:rPr>
              <a:t>ONT</a:t>
            </a:r>
            <a:r>
              <a:rPr sz="1400" b="1" spc="-70" dirty="0">
                <a:solidFill>
                  <a:srgbClr val="212A35"/>
                </a:solidFill>
                <a:latin typeface="Arial"/>
                <a:cs typeface="Arial"/>
              </a:rPr>
              <a:t> </a:t>
            </a:r>
            <a:r>
              <a:rPr sz="1400" b="1" spc="5" dirty="0">
                <a:solidFill>
                  <a:srgbClr val="212A35"/>
                </a:solidFill>
                <a:latin typeface="Arial"/>
                <a:cs typeface="Arial"/>
              </a:rPr>
              <a:t>AX1800C</a:t>
            </a:r>
            <a:endParaRPr sz="14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572000" y="0"/>
            <a:ext cx="4572000" cy="513041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7840" y="308609"/>
            <a:ext cx="420878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25" dirty="0">
                <a:solidFill>
                  <a:srgbClr val="212A35"/>
                </a:solidFill>
              </a:rPr>
              <a:t>SWAP </a:t>
            </a:r>
            <a:r>
              <a:rPr sz="3200" spc="140" dirty="0">
                <a:solidFill>
                  <a:srgbClr val="212A35"/>
                </a:solidFill>
              </a:rPr>
              <a:t>WIFI </a:t>
            </a:r>
            <a:r>
              <a:rPr sz="3200" spc="135" dirty="0">
                <a:solidFill>
                  <a:srgbClr val="212A35"/>
                </a:solidFill>
              </a:rPr>
              <a:t>6 </a:t>
            </a:r>
            <a:r>
              <a:rPr sz="3200" b="0" spc="-110" dirty="0">
                <a:solidFill>
                  <a:srgbClr val="212A35"/>
                </a:solidFill>
                <a:latin typeface="Arial"/>
                <a:cs typeface="Arial"/>
              </a:rPr>
              <a:t>| </a:t>
            </a:r>
            <a:r>
              <a:rPr sz="3200" b="0" spc="-220" dirty="0">
                <a:solidFill>
                  <a:srgbClr val="212A35"/>
                </a:solidFill>
                <a:latin typeface="Arial"/>
                <a:cs typeface="Arial"/>
              </a:rPr>
              <a:t>Bước</a:t>
            </a:r>
            <a:r>
              <a:rPr sz="3200" b="0" spc="-310" dirty="0">
                <a:solidFill>
                  <a:srgbClr val="212A35"/>
                </a:solidFill>
                <a:latin typeface="Arial"/>
                <a:cs typeface="Arial"/>
              </a:rPr>
              <a:t> </a:t>
            </a:r>
            <a:r>
              <a:rPr sz="3200" b="0" spc="-55" dirty="0">
                <a:solidFill>
                  <a:srgbClr val="212A35"/>
                </a:solidFill>
                <a:latin typeface="Arial"/>
                <a:cs typeface="Arial"/>
              </a:rPr>
              <a:t>1</a:t>
            </a:r>
            <a:endParaRPr sz="32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4943498" y="191973"/>
            <a:ext cx="4200525" cy="4951730"/>
            <a:chOff x="4943498" y="191973"/>
            <a:chExt cx="4200525" cy="4951730"/>
          </a:xfrm>
        </p:grpSpPr>
        <p:sp>
          <p:nvSpPr>
            <p:cNvPr id="4" name="object 4"/>
            <p:cNvSpPr/>
            <p:nvPr/>
          </p:nvSpPr>
          <p:spPr>
            <a:xfrm>
              <a:off x="4943498" y="988597"/>
              <a:ext cx="2440801" cy="41549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134355" y="5047487"/>
              <a:ext cx="1578102" cy="9601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149595" y="1632203"/>
              <a:ext cx="1549907" cy="342595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649467" y="191973"/>
              <a:ext cx="3494531" cy="495152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844539" y="387096"/>
              <a:ext cx="3299460" cy="4756402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592823" y="1245108"/>
              <a:ext cx="1822703" cy="3869436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802030" y="2019440"/>
            <a:ext cx="3239770" cy="2326005"/>
          </a:xfrm>
          <a:prstGeom prst="rect">
            <a:avLst/>
          </a:prstGeom>
        </p:spPr>
        <p:txBody>
          <a:bodyPr vert="horz" wrap="square" lIns="0" tIns="140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10"/>
              </a:spcBef>
            </a:pPr>
            <a:r>
              <a:rPr sz="1600" spc="-114" dirty="0">
                <a:latin typeface="Arial"/>
                <a:cs typeface="Arial"/>
              </a:rPr>
              <a:t>Các </a:t>
            </a:r>
            <a:r>
              <a:rPr sz="1600" spc="15" dirty="0">
                <a:latin typeface="Arial"/>
                <a:cs typeface="Arial"/>
              </a:rPr>
              <a:t>thông tin </a:t>
            </a:r>
            <a:r>
              <a:rPr sz="1600" spc="-60" dirty="0">
                <a:latin typeface="Arial"/>
                <a:cs typeface="Arial"/>
              </a:rPr>
              <a:t>cần </a:t>
            </a:r>
            <a:r>
              <a:rPr sz="1600" dirty="0">
                <a:latin typeface="Arial"/>
                <a:cs typeface="Arial"/>
              </a:rPr>
              <a:t>ghi</a:t>
            </a:r>
            <a:r>
              <a:rPr sz="1600" spc="114" dirty="0">
                <a:latin typeface="Arial"/>
                <a:cs typeface="Arial"/>
              </a:rPr>
              <a:t> </a:t>
            </a:r>
            <a:r>
              <a:rPr sz="1600" spc="-40" dirty="0">
                <a:latin typeface="Arial"/>
                <a:cs typeface="Arial"/>
              </a:rPr>
              <a:t>nhận</a:t>
            </a:r>
            <a:endParaRPr sz="160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spcBef>
                <a:spcPts val="894"/>
              </a:spcBef>
              <a:buChar char="•"/>
              <a:tabLst>
                <a:tab pos="299085" algn="l"/>
                <a:tab pos="299720" algn="l"/>
              </a:tabLst>
            </a:pPr>
            <a:r>
              <a:rPr sz="1400" spc="-25" dirty="0">
                <a:latin typeface="Arial"/>
                <a:cs typeface="Arial"/>
              </a:rPr>
              <a:t>Thông </a:t>
            </a:r>
            <a:r>
              <a:rPr sz="1400" spc="10" dirty="0">
                <a:latin typeface="Arial"/>
                <a:cs typeface="Arial"/>
              </a:rPr>
              <a:t>tin </a:t>
            </a:r>
            <a:r>
              <a:rPr sz="1400" spc="-20" dirty="0">
                <a:latin typeface="Arial"/>
                <a:cs typeface="Arial"/>
              </a:rPr>
              <a:t>liên </a:t>
            </a:r>
            <a:r>
              <a:rPr sz="1400" spc="-35" dirty="0">
                <a:latin typeface="Arial"/>
                <a:cs typeface="Arial"/>
              </a:rPr>
              <a:t>hệ </a:t>
            </a:r>
            <a:r>
              <a:rPr sz="1400" spc="-45" dirty="0">
                <a:latin typeface="Arial"/>
                <a:cs typeface="Arial"/>
              </a:rPr>
              <a:t>khách</a:t>
            </a:r>
            <a:r>
              <a:rPr sz="1400" spc="65" dirty="0">
                <a:latin typeface="Arial"/>
                <a:cs typeface="Arial"/>
              </a:rPr>
              <a:t> </a:t>
            </a:r>
            <a:r>
              <a:rPr sz="1400" spc="-35" dirty="0">
                <a:latin typeface="Arial"/>
                <a:cs typeface="Arial"/>
              </a:rPr>
              <a:t>hàng.</a:t>
            </a:r>
            <a:endParaRPr sz="140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spcBef>
                <a:spcPts val="840"/>
              </a:spcBef>
              <a:buChar char="•"/>
              <a:tabLst>
                <a:tab pos="299085" algn="l"/>
                <a:tab pos="299720" algn="l"/>
              </a:tabLst>
            </a:pPr>
            <a:r>
              <a:rPr sz="1400" spc="-60" dirty="0">
                <a:latin typeface="Arial"/>
                <a:cs typeface="Arial"/>
              </a:rPr>
              <a:t>Tình </a:t>
            </a:r>
            <a:r>
              <a:rPr sz="1400" dirty="0">
                <a:latin typeface="Arial"/>
                <a:cs typeface="Arial"/>
              </a:rPr>
              <a:t>trạng </a:t>
            </a:r>
            <a:r>
              <a:rPr sz="1400" spc="-30" dirty="0">
                <a:latin typeface="Arial"/>
                <a:cs typeface="Arial"/>
              </a:rPr>
              <a:t>Công </a:t>
            </a:r>
            <a:r>
              <a:rPr sz="1400" spc="-40" dirty="0">
                <a:latin typeface="Arial"/>
                <a:cs typeface="Arial"/>
              </a:rPr>
              <a:t>suất </a:t>
            </a:r>
            <a:r>
              <a:rPr sz="1400" spc="-15" dirty="0">
                <a:latin typeface="Arial"/>
                <a:cs typeface="Arial"/>
              </a:rPr>
              <a:t>quang</a:t>
            </a:r>
            <a:r>
              <a:rPr sz="1400" spc="-130" dirty="0">
                <a:latin typeface="Arial"/>
                <a:cs typeface="Arial"/>
              </a:rPr>
              <a:t> </a:t>
            </a:r>
            <a:r>
              <a:rPr sz="1400" spc="-80" dirty="0">
                <a:latin typeface="Arial"/>
                <a:cs typeface="Arial"/>
              </a:rPr>
              <a:t>(RX/TX)</a:t>
            </a:r>
            <a:endParaRPr sz="1400">
              <a:latin typeface="Arial"/>
              <a:cs typeface="Arial"/>
            </a:endParaRPr>
          </a:p>
          <a:p>
            <a:pPr marL="299085">
              <a:lnSpc>
                <a:spcPct val="100000"/>
              </a:lnSpc>
              <a:spcBef>
                <a:spcPts val="840"/>
              </a:spcBef>
            </a:pPr>
            <a:r>
              <a:rPr sz="1400" spc="-5" dirty="0">
                <a:latin typeface="Arial"/>
                <a:cs typeface="Arial"/>
              </a:rPr>
              <a:t>tại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spc="-15" dirty="0">
                <a:latin typeface="Arial"/>
                <a:cs typeface="Arial"/>
              </a:rPr>
              <a:t>modem.</a:t>
            </a:r>
            <a:endParaRPr sz="140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spcBef>
                <a:spcPts val="840"/>
              </a:spcBef>
              <a:buChar char="•"/>
              <a:tabLst>
                <a:tab pos="299085" algn="l"/>
                <a:tab pos="299720" algn="l"/>
              </a:tabLst>
            </a:pPr>
            <a:r>
              <a:rPr sz="1400" spc="-35" dirty="0">
                <a:latin typeface="Arial"/>
                <a:cs typeface="Arial"/>
              </a:rPr>
              <a:t>Ngưỡng </a:t>
            </a:r>
            <a:r>
              <a:rPr sz="1400" spc="10" dirty="0">
                <a:latin typeface="Arial"/>
                <a:cs typeface="Arial"/>
              </a:rPr>
              <a:t>gông </a:t>
            </a:r>
            <a:r>
              <a:rPr sz="1400" spc="-65" dirty="0">
                <a:latin typeface="Arial"/>
                <a:cs typeface="Arial"/>
              </a:rPr>
              <a:t>suy </a:t>
            </a:r>
            <a:r>
              <a:rPr sz="1400" spc="-25" dirty="0">
                <a:latin typeface="Arial"/>
                <a:cs typeface="Arial"/>
              </a:rPr>
              <a:t>hao</a:t>
            </a:r>
            <a:r>
              <a:rPr sz="1400" spc="65" dirty="0">
                <a:latin typeface="Arial"/>
                <a:cs typeface="Arial"/>
              </a:rPr>
              <a:t> </a:t>
            </a:r>
            <a:r>
              <a:rPr sz="1400" spc="-50" dirty="0">
                <a:latin typeface="Arial"/>
                <a:cs typeface="Arial"/>
              </a:rPr>
              <a:t>Lastmile.</a:t>
            </a:r>
            <a:endParaRPr sz="140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spcBef>
                <a:spcPts val="845"/>
              </a:spcBef>
              <a:buChar char="•"/>
              <a:tabLst>
                <a:tab pos="299085" algn="l"/>
                <a:tab pos="299720" algn="l"/>
              </a:tabLst>
            </a:pPr>
            <a:r>
              <a:rPr sz="1400" spc="-100" dirty="0">
                <a:latin typeface="Arial"/>
                <a:cs typeface="Arial"/>
              </a:rPr>
              <a:t>Các </a:t>
            </a:r>
            <a:r>
              <a:rPr sz="1400" spc="15" dirty="0">
                <a:latin typeface="Arial"/>
                <a:cs typeface="Arial"/>
              </a:rPr>
              <a:t>thông tin </a:t>
            </a:r>
            <a:r>
              <a:rPr sz="1400" spc="-55" dirty="0">
                <a:latin typeface="Arial"/>
                <a:cs typeface="Arial"/>
              </a:rPr>
              <a:t>về </a:t>
            </a:r>
            <a:r>
              <a:rPr sz="1400" spc="-20" dirty="0">
                <a:latin typeface="Arial"/>
                <a:cs typeface="Arial"/>
              </a:rPr>
              <a:t>lịch </a:t>
            </a:r>
            <a:r>
              <a:rPr sz="1400" spc="-135" dirty="0">
                <a:latin typeface="Arial"/>
                <a:cs typeface="Arial"/>
              </a:rPr>
              <a:t>sử </a:t>
            </a:r>
            <a:r>
              <a:rPr sz="1400" spc="-10" dirty="0">
                <a:latin typeface="Arial"/>
                <a:cs typeface="Arial"/>
              </a:rPr>
              <a:t>bảo </a:t>
            </a:r>
            <a:r>
              <a:rPr sz="1400" spc="-25" dirty="0">
                <a:latin typeface="Arial"/>
                <a:cs typeface="Arial"/>
              </a:rPr>
              <a:t>trì,</a:t>
            </a:r>
            <a:r>
              <a:rPr sz="1400" spc="50" dirty="0">
                <a:latin typeface="Arial"/>
                <a:cs typeface="Arial"/>
              </a:rPr>
              <a:t> </a:t>
            </a:r>
            <a:r>
              <a:rPr sz="1400" spc="15" dirty="0">
                <a:latin typeface="Arial"/>
                <a:cs typeface="Arial"/>
              </a:rPr>
              <a:t>thông</a:t>
            </a:r>
            <a:endParaRPr sz="1400">
              <a:latin typeface="Arial"/>
              <a:cs typeface="Arial"/>
            </a:endParaRPr>
          </a:p>
          <a:p>
            <a:pPr marL="299085">
              <a:lnSpc>
                <a:spcPct val="100000"/>
              </a:lnSpc>
              <a:spcBef>
                <a:spcPts val="840"/>
              </a:spcBef>
            </a:pPr>
            <a:r>
              <a:rPr sz="1400" spc="10" dirty="0">
                <a:latin typeface="Arial"/>
                <a:cs typeface="Arial"/>
              </a:rPr>
              <a:t>tin </a:t>
            </a:r>
            <a:r>
              <a:rPr sz="1400" spc="-5" dirty="0">
                <a:latin typeface="Arial"/>
                <a:cs typeface="Arial"/>
              </a:rPr>
              <a:t>Network </a:t>
            </a:r>
            <a:r>
              <a:rPr sz="1400" spc="-55" dirty="0">
                <a:latin typeface="Arial"/>
                <a:cs typeface="Arial"/>
              </a:rPr>
              <a:t>của </a:t>
            </a:r>
            <a:r>
              <a:rPr sz="1400" spc="-45" dirty="0">
                <a:latin typeface="Arial"/>
                <a:cs typeface="Arial"/>
              </a:rPr>
              <a:t>khách </a:t>
            </a:r>
            <a:r>
              <a:rPr sz="1400" spc="-20" dirty="0">
                <a:latin typeface="Arial"/>
                <a:cs typeface="Arial"/>
              </a:rPr>
              <a:t>hàng </a:t>
            </a:r>
            <a:r>
              <a:rPr sz="1400" spc="-35" dirty="0">
                <a:latin typeface="Arial"/>
                <a:cs typeface="Arial"/>
              </a:rPr>
              <a:t>(nếu</a:t>
            </a:r>
            <a:r>
              <a:rPr sz="1400" spc="110" dirty="0">
                <a:latin typeface="Arial"/>
                <a:cs typeface="Arial"/>
              </a:rPr>
              <a:t> </a:t>
            </a:r>
            <a:r>
              <a:rPr sz="1400" spc="-50" dirty="0">
                <a:latin typeface="Arial"/>
                <a:cs typeface="Arial"/>
              </a:rPr>
              <a:t>có).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23900" y="1245108"/>
            <a:ext cx="3395979" cy="759460"/>
          </a:xfrm>
          <a:prstGeom prst="rect">
            <a:avLst/>
          </a:prstGeom>
          <a:solidFill>
            <a:srgbClr val="031237">
              <a:alpha val="50195"/>
            </a:srgbClr>
          </a:solidFill>
        </p:spPr>
        <p:txBody>
          <a:bodyPr vert="horz" wrap="square" lIns="0" tIns="79375" rIns="0" bIns="0" rtlCol="0">
            <a:spAutoFit/>
          </a:bodyPr>
          <a:lstStyle/>
          <a:p>
            <a:pPr marL="171450">
              <a:lnSpc>
                <a:spcPct val="100000"/>
              </a:lnSpc>
              <a:spcBef>
                <a:spcPts val="625"/>
              </a:spcBef>
            </a:pPr>
            <a:r>
              <a:rPr sz="1800" b="1" spc="-65" dirty="0">
                <a:solidFill>
                  <a:srgbClr val="FFFFFF"/>
                </a:solidFill>
                <a:latin typeface="Arial"/>
                <a:cs typeface="Arial"/>
              </a:rPr>
              <a:t>Đọc </a:t>
            </a:r>
            <a:r>
              <a:rPr sz="1800" b="1" spc="-25" dirty="0">
                <a:solidFill>
                  <a:srgbClr val="FFFFFF"/>
                </a:solidFill>
                <a:latin typeface="Arial"/>
                <a:cs typeface="Arial"/>
              </a:rPr>
              <a:t>thông</a:t>
            </a:r>
            <a:r>
              <a:rPr sz="1800" b="1" spc="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spc="-15" dirty="0">
                <a:solidFill>
                  <a:srgbClr val="FFFFFF"/>
                </a:solidFill>
                <a:latin typeface="Arial"/>
                <a:cs typeface="Arial"/>
              </a:rPr>
              <a:t>tin</a:t>
            </a:r>
            <a:endParaRPr sz="1800">
              <a:latin typeface="Arial"/>
              <a:cs typeface="Arial"/>
            </a:endParaRPr>
          </a:p>
          <a:p>
            <a:pPr marL="171450">
              <a:lnSpc>
                <a:spcPct val="100000"/>
              </a:lnSpc>
            </a:pPr>
            <a:r>
              <a:rPr sz="1800" b="1" spc="-85" dirty="0">
                <a:solidFill>
                  <a:srgbClr val="FFFFFF"/>
                </a:solidFill>
                <a:latin typeface="Arial"/>
                <a:cs typeface="Arial"/>
              </a:rPr>
              <a:t>Checklist </a:t>
            </a:r>
            <a:r>
              <a:rPr sz="1800" b="1" spc="-25" dirty="0">
                <a:solidFill>
                  <a:srgbClr val="FFFFFF"/>
                </a:solidFill>
                <a:latin typeface="Arial"/>
                <a:cs typeface="Arial"/>
              </a:rPr>
              <a:t>trên</a:t>
            </a:r>
            <a:r>
              <a:rPr sz="1800" b="1" spc="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Mobinet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4572000" cy="5143500"/>
          </a:xfrm>
          <a:custGeom>
            <a:avLst/>
            <a:gdLst/>
            <a:ahLst/>
            <a:cxnLst/>
            <a:rect l="l" t="t" r="r" b="b"/>
            <a:pathLst>
              <a:path w="4572000" h="5143500">
                <a:moveTo>
                  <a:pt x="4572000" y="0"/>
                </a:moveTo>
                <a:lnTo>
                  <a:pt x="0" y="0"/>
                </a:lnTo>
                <a:lnTo>
                  <a:pt x="0" y="5143500"/>
                </a:lnTo>
                <a:lnTo>
                  <a:pt x="4572000" y="5143500"/>
                </a:lnTo>
                <a:lnTo>
                  <a:pt x="4572000" y="0"/>
                </a:lnTo>
                <a:close/>
              </a:path>
            </a:pathLst>
          </a:custGeom>
          <a:solidFill>
            <a:srgbClr val="1F5F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19862" y="1789633"/>
            <a:ext cx="1361440" cy="15513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2000" spc="-60" dirty="0">
                <a:solidFill>
                  <a:srgbClr val="FFFFFF"/>
                </a:solidFill>
                <a:latin typeface="Arial"/>
                <a:cs typeface="Arial"/>
              </a:rPr>
              <a:t>Hạ </a:t>
            </a:r>
            <a:r>
              <a:rPr sz="2000" spc="-20" dirty="0">
                <a:solidFill>
                  <a:srgbClr val="FFFFFF"/>
                </a:solidFill>
                <a:latin typeface="Arial"/>
                <a:cs typeface="Arial"/>
              </a:rPr>
              <a:t>chuẩn  </a:t>
            </a:r>
            <a:r>
              <a:rPr sz="2000" spc="35" dirty="0">
                <a:solidFill>
                  <a:srgbClr val="FFFFFF"/>
                </a:solidFill>
                <a:latin typeface="Arial"/>
                <a:cs typeface="Arial"/>
              </a:rPr>
              <a:t>wifi </a:t>
            </a:r>
            <a:r>
              <a:rPr sz="2000" spc="20" dirty="0">
                <a:solidFill>
                  <a:srgbClr val="FFFFFF"/>
                </a:solidFill>
                <a:latin typeface="Arial"/>
                <a:cs typeface="Arial"/>
              </a:rPr>
              <a:t>trên</a:t>
            </a:r>
            <a:r>
              <a:rPr sz="2000" spc="-1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15" dirty="0">
                <a:solidFill>
                  <a:srgbClr val="FFFFFF"/>
                </a:solidFill>
                <a:latin typeface="Arial"/>
                <a:cs typeface="Arial"/>
              </a:rPr>
              <a:t>tần  </a:t>
            </a:r>
            <a:r>
              <a:rPr sz="2000" spc="-50" dirty="0">
                <a:solidFill>
                  <a:srgbClr val="FFFFFF"/>
                </a:solidFill>
                <a:latin typeface="Arial"/>
                <a:cs typeface="Arial"/>
              </a:rPr>
              <a:t>số </a:t>
            </a:r>
            <a:r>
              <a:rPr sz="2000" spc="-85" dirty="0">
                <a:solidFill>
                  <a:srgbClr val="FFFFFF"/>
                </a:solidFill>
                <a:latin typeface="Arial"/>
                <a:cs typeface="Arial"/>
              </a:rPr>
              <a:t>2.4GHz  </a:t>
            </a:r>
            <a:r>
              <a:rPr sz="2000" spc="-55" dirty="0">
                <a:solidFill>
                  <a:srgbClr val="FFFFFF"/>
                </a:solidFill>
                <a:latin typeface="Arial"/>
                <a:cs typeface="Arial"/>
              </a:rPr>
              <a:t>về </a:t>
            </a:r>
            <a:r>
              <a:rPr sz="2000" spc="45" dirty="0">
                <a:solidFill>
                  <a:srgbClr val="FFFFFF"/>
                </a:solidFill>
                <a:latin typeface="Arial"/>
                <a:cs typeface="Arial"/>
              </a:rPr>
              <a:t>Mode  </a:t>
            </a:r>
            <a:r>
              <a:rPr sz="2000" spc="-114" dirty="0">
                <a:solidFill>
                  <a:srgbClr val="FFFFFF"/>
                </a:solidFill>
                <a:latin typeface="Arial"/>
                <a:cs typeface="Arial"/>
              </a:rPr>
              <a:t>BGN.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356615"/>
            <a:ext cx="1673860" cy="338455"/>
          </a:xfrm>
          <a:custGeom>
            <a:avLst/>
            <a:gdLst/>
            <a:ahLst/>
            <a:cxnLst/>
            <a:rect l="l" t="t" r="r" b="b"/>
            <a:pathLst>
              <a:path w="1673860" h="338455">
                <a:moveTo>
                  <a:pt x="1504188" y="0"/>
                </a:moveTo>
                <a:lnTo>
                  <a:pt x="0" y="0"/>
                </a:lnTo>
                <a:lnTo>
                  <a:pt x="0" y="338328"/>
                </a:lnTo>
                <a:lnTo>
                  <a:pt x="1504188" y="338328"/>
                </a:lnTo>
                <a:lnTo>
                  <a:pt x="1673352" y="169163"/>
                </a:lnTo>
                <a:lnTo>
                  <a:pt x="1504188" y="0"/>
                </a:lnTo>
                <a:close/>
              </a:path>
            </a:pathLst>
          </a:custGeom>
          <a:solidFill>
            <a:srgbClr val="FDFDF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36347" y="402158"/>
            <a:ext cx="137922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45" dirty="0">
                <a:solidFill>
                  <a:srgbClr val="212A35"/>
                </a:solidFill>
                <a:latin typeface="Arial"/>
                <a:cs typeface="Arial"/>
              </a:rPr>
              <a:t>ONT</a:t>
            </a:r>
            <a:r>
              <a:rPr sz="1400" b="1" spc="-60" dirty="0">
                <a:solidFill>
                  <a:srgbClr val="212A35"/>
                </a:solidFill>
                <a:latin typeface="Arial"/>
                <a:cs typeface="Arial"/>
              </a:rPr>
              <a:t> </a:t>
            </a:r>
            <a:r>
              <a:rPr sz="1400" b="1" spc="15" dirty="0">
                <a:solidFill>
                  <a:srgbClr val="212A35"/>
                </a:solidFill>
                <a:latin typeface="Arial"/>
                <a:cs typeface="Arial"/>
              </a:rPr>
              <a:t>AX1800GZ</a:t>
            </a:r>
            <a:endParaRPr sz="14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947672" y="0"/>
            <a:ext cx="7196328" cy="51434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36195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285"/>
              </a:spcBef>
            </a:pPr>
            <a:r>
              <a:rPr sz="2700" spc="-55" dirty="0">
                <a:solidFill>
                  <a:srgbClr val="2980B8"/>
                </a:solidFill>
              </a:rPr>
              <a:t>5. </a:t>
            </a:r>
            <a:r>
              <a:rPr spc="-60" dirty="0"/>
              <a:t>Tình </a:t>
            </a:r>
            <a:r>
              <a:rPr spc="-40" dirty="0"/>
              <a:t>huống </a:t>
            </a:r>
            <a:r>
              <a:rPr spc="-105" dirty="0"/>
              <a:t>Khách </a:t>
            </a:r>
            <a:r>
              <a:rPr spc="-50" dirty="0"/>
              <a:t>hàng </a:t>
            </a:r>
            <a:r>
              <a:rPr spc="-35" dirty="0"/>
              <a:t>dùng </a:t>
            </a:r>
            <a:r>
              <a:rPr spc="-10" dirty="0"/>
              <a:t>thiết </a:t>
            </a:r>
            <a:r>
              <a:rPr spc="-30" dirty="0"/>
              <a:t>bị </a:t>
            </a:r>
            <a:r>
              <a:rPr spc="-90" dirty="0"/>
              <a:t>cũ, </a:t>
            </a:r>
            <a:r>
              <a:rPr spc="-40" dirty="0"/>
              <a:t>không </a:t>
            </a:r>
            <a:r>
              <a:rPr spc="-80" dirty="0"/>
              <a:t>cập </a:t>
            </a:r>
            <a:r>
              <a:rPr spc="-35" dirty="0"/>
              <a:t>nhật </a:t>
            </a:r>
            <a:r>
              <a:rPr spc="-114" dirty="0"/>
              <a:t>OS,</a:t>
            </a:r>
            <a:r>
              <a:rPr spc="50" dirty="0"/>
              <a:t> </a:t>
            </a:r>
            <a:r>
              <a:rPr spc="-20" dirty="0"/>
              <a:t>kết </a:t>
            </a:r>
            <a:r>
              <a:rPr spc="-35" dirty="0"/>
              <a:t>nối</a:t>
            </a:r>
            <a:endParaRPr sz="2700"/>
          </a:p>
          <a:p>
            <a:pPr marL="434975">
              <a:lnSpc>
                <a:spcPct val="100000"/>
              </a:lnSpc>
              <a:spcBef>
                <a:spcPts val="900"/>
              </a:spcBef>
            </a:pPr>
            <a:r>
              <a:rPr spc="-25" dirty="0"/>
              <a:t>wifi bị </a:t>
            </a:r>
            <a:r>
              <a:rPr spc="-20" dirty="0"/>
              <a:t>rớt/văng </a:t>
            </a:r>
            <a:r>
              <a:rPr spc="-50" dirty="0"/>
              <a:t>ra </a:t>
            </a:r>
            <a:r>
              <a:rPr spc="-45" dirty="0"/>
              <a:t>liên</a:t>
            </a:r>
            <a:r>
              <a:rPr spc="120" dirty="0"/>
              <a:t> </a:t>
            </a:r>
            <a:r>
              <a:rPr spc="-60" dirty="0"/>
              <a:t>tục.</a:t>
            </a:r>
          </a:p>
          <a:p>
            <a:pPr marL="92075">
              <a:lnSpc>
                <a:spcPct val="100000"/>
              </a:lnSpc>
              <a:spcBef>
                <a:spcPts val="1080"/>
              </a:spcBef>
            </a:pPr>
            <a:r>
              <a:rPr b="0" spc="-65" dirty="0">
                <a:solidFill>
                  <a:srgbClr val="13405D"/>
                </a:solidFill>
                <a:latin typeface="Arial"/>
                <a:cs typeface="Arial"/>
              </a:rPr>
              <a:t>Giải </a:t>
            </a:r>
            <a:r>
              <a:rPr b="0" spc="-10" dirty="0">
                <a:solidFill>
                  <a:srgbClr val="13405D"/>
                </a:solidFill>
                <a:latin typeface="Arial"/>
                <a:cs typeface="Arial"/>
              </a:rPr>
              <a:t>pháp </a:t>
            </a:r>
            <a:r>
              <a:rPr b="0" spc="-60" dirty="0">
                <a:solidFill>
                  <a:srgbClr val="13405D"/>
                </a:solidFill>
                <a:latin typeface="Arial"/>
                <a:cs typeface="Arial"/>
              </a:rPr>
              <a:t>cấu </a:t>
            </a:r>
            <a:r>
              <a:rPr b="0" spc="-45" dirty="0">
                <a:solidFill>
                  <a:srgbClr val="13405D"/>
                </a:solidFill>
                <a:latin typeface="Arial"/>
                <a:cs typeface="Arial"/>
              </a:rPr>
              <a:t>hình: </a:t>
            </a:r>
            <a:r>
              <a:rPr b="0" spc="-65" dirty="0">
                <a:solidFill>
                  <a:srgbClr val="13405D"/>
                </a:solidFill>
                <a:latin typeface="Arial"/>
                <a:cs typeface="Arial"/>
              </a:rPr>
              <a:t>Tiến </a:t>
            </a:r>
            <a:r>
              <a:rPr b="0" spc="-35" dirty="0">
                <a:solidFill>
                  <a:srgbClr val="13405D"/>
                </a:solidFill>
                <a:latin typeface="Arial"/>
                <a:cs typeface="Arial"/>
              </a:rPr>
              <a:t>hành </a:t>
            </a:r>
            <a:r>
              <a:rPr b="0" spc="-55" dirty="0">
                <a:solidFill>
                  <a:srgbClr val="13405D"/>
                </a:solidFill>
                <a:latin typeface="Arial"/>
                <a:cs typeface="Arial"/>
              </a:rPr>
              <a:t>hạ </a:t>
            </a:r>
            <a:r>
              <a:rPr b="0" spc="-45" dirty="0">
                <a:solidFill>
                  <a:srgbClr val="13405D"/>
                </a:solidFill>
                <a:latin typeface="Arial"/>
                <a:cs typeface="Arial"/>
              </a:rPr>
              <a:t>chuẩn </a:t>
            </a:r>
            <a:r>
              <a:rPr b="0" spc="-15" dirty="0">
                <a:solidFill>
                  <a:srgbClr val="13405D"/>
                </a:solidFill>
                <a:latin typeface="Arial"/>
                <a:cs typeface="Arial"/>
              </a:rPr>
              <a:t>bảo </a:t>
            </a:r>
            <a:r>
              <a:rPr b="0" spc="-10" dirty="0">
                <a:solidFill>
                  <a:srgbClr val="13405D"/>
                </a:solidFill>
                <a:latin typeface="Arial"/>
                <a:cs typeface="Arial"/>
              </a:rPr>
              <a:t>mật </a:t>
            </a:r>
            <a:r>
              <a:rPr b="0" spc="-15" dirty="0">
                <a:solidFill>
                  <a:srgbClr val="13405D"/>
                </a:solidFill>
                <a:latin typeface="Arial"/>
                <a:cs typeface="Arial"/>
              </a:rPr>
              <a:t>xuống </a:t>
            </a:r>
            <a:r>
              <a:rPr b="0" spc="-130" dirty="0">
                <a:solidFill>
                  <a:srgbClr val="13405D"/>
                </a:solidFill>
                <a:latin typeface="Arial"/>
                <a:cs typeface="Arial"/>
              </a:rPr>
              <a:t>WPA2 </a:t>
            </a:r>
            <a:r>
              <a:rPr b="0" spc="-10" dirty="0">
                <a:solidFill>
                  <a:srgbClr val="13405D"/>
                </a:solidFill>
                <a:latin typeface="Arial"/>
                <a:cs typeface="Arial"/>
              </a:rPr>
              <a:t>trên </a:t>
            </a:r>
            <a:r>
              <a:rPr b="0" spc="-95" dirty="0">
                <a:solidFill>
                  <a:srgbClr val="13405D"/>
                </a:solidFill>
                <a:latin typeface="Arial"/>
                <a:cs typeface="Arial"/>
              </a:rPr>
              <a:t>cả</a:t>
            </a:r>
            <a:r>
              <a:rPr b="0" spc="-114" dirty="0">
                <a:solidFill>
                  <a:srgbClr val="13405D"/>
                </a:solidFill>
                <a:latin typeface="Arial"/>
                <a:cs typeface="Arial"/>
              </a:rPr>
              <a:t> </a:t>
            </a:r>
            <a:r>
              <a:rPr b="0" spc="-85" dirty="0">
                <a:solidFill>
                  <a:srgbClr val="13405D"/>
                </a:solidFill>
                <a:latin typeface="Arial"/>
                <a:cs typeface="Arial"/>
              </a:rPr>
              <a:t>2.4GHz</a:t>
            </a:r>
          </a:p>
          <a:p>
            <a:pPr marL="92075">
              <a:lnSpc>
                <a:spcPct val="100000"/>
              </a:lnSpc>
              <a:spcBef>
                <a:spcPts val="1085"/>
              </a:spcBef>
            </a:pPr>
            <a:r>
              <a:rPr b="0" spc="-100" dirty="0">
                <a:solidFill>
                  <a:srgbClr val="13405D"/>
                </a:solidFill>
                <a:latin typeface="Arial"/>
                <a:cs typeface="Arial"/>
              </a:rPr>
              <a:t>và</a:t>
            </a:r>
            <a:r>
              <a:rPr b="0" spc="-15" dirty="0">
                <a:solidFill>
                  <a:srgbClr val="13405D"/>
                </a:solidFill>
                <a:latin typeface="Arial"/>
                <a:cs typeface="Arial"/>
              </a:rPr>
              <a:t> </a:t>
            </a:r>
            <a:r>
              <a:rPr b="0" spc="-95" dirty="0">
                <a:solidFill>
                  <a:srgbClr val="13405D"/>
                </a:solidFill>
                <a:latin typeface="Arial"/>
                <a:cs typeface="Arial"/>
              </a:rPr>
              <a:t>5GHz.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067814" y="474726"/>
            <a:ext cx="50933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0" dirty="0">
                <a:solidFill>
                  <a:srgbClr val="FF0000"/>
                </a:solidFill>
              </a:rPr>
              <a:t>LƯU </a:t>
            </a:r>
            <a:r>
              <a:rPr sz="2400" spc="-45" dirty="0">
                <a:solidFill>
                  <a:srgbClr val="FF0000"/>
                </a:solidFill>
              </a:rPr>
              <a:t>Ý </a:t>
            </a:r>
            <a:r>
              <a:rPr sz="2400" spc="90" dirty="0">
                <a:solidFill>
                  <a:srgbClr val="212A35"/>
                </a:solidFill>
              </a:rPr>
              <a:t>KHI </a:t>
            </a:r>
            <a:r>
              <a:rPr sz="2400" spc="15" dirty="0">
                <a:solidFill>
                  <a:srgbClr val="212A35"/>
                </a:solidFill>
              </a:rPr>
              <a:t>SWAP </a:t>
            </a:r>
            <a:r>
              <a:rPr sz="2400" spc="100" dirty="0">
                <a:solidFill>
                  <a:srgbClr val="212A35"/>
                </a:solidFill>
              </a:rPr>
              <a:t>MODEM </a:t>
            </a:r>
            <a:r>
              <a:rPr sz="2400" spc="114" dirty="0">
                <a:solidFill>
                  <a:srgbClr val="212A35"/>
                </a:solidFill>
              </a:rPr>
              <a:t>WI-FI</a:t>
            </a:r>
            <a:r>
              <a:rPr sz="2400" spc="-185" dirty="0">
                <a:solidFill>
                  <a:srgbClr val="212A35"/>
                </a:solidFill>
              </a:rPr>
              <a:t> </a:t>
            </a:r>
            <a:r>
              <a:rPr sz="2400" spc="100" dirty="0">
                <a:solidFill>
                  <a:srgbClr val="212A35"/>
                </a:solidFill>
              </a:rPr>
              <a:t>6</a:t>
            </a:r>
            <a:endParaRPr sz="24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207008"/>
            <a:ext cx="9144000" cy="3459479"/>
          </a:xfrm>
          <a:custGeom>
            <a:avLst/>
            <a:gdLst/>
            <a:ahLst/>
            <a:cxnLst/>
            <a:rect l="l" t="t" r="r" b="b"/>
            <a:pathLst>
              <a:path w="9144000" h="3459479">
                <a:moveTo>
                  <a:pt x="9144000" y="0"/>
                </a:moveTo>
                <a:lnTo>
                  <a:pt x="0" y="0"/>
                </a:lnTo>
                <a:lnTo>
                  <a:pt x="0" y="3459479"/>
                </a:lnTo>
                <a:lnTo>
                  <a:pt x="9144000" y="3459479"/>
                </a:lnTo>
                <a:lnTo>
                  <a:pt x="9144000" y="0"/>
                </a:lnTo>
                <a:close/>
              </a:path>
            </a:pathLst>
          </a:custGeom>
          <a:solidFill>
            <a:srgbClr val="1F5F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356615"/>
            <a:ext cx="1516380" cy="338455"/>
          </a:xfrm>
          <a:custGeom>
            <a:avLst/>
            <a:gdLst/>
            <a:ahLst/>
            <a:cxnLst/>
            <a:rect l="l" t="t" r="r" b="b"/>
            <a:pathLst>
              <a:path w="1516380" h="338455">
                <a:moveTo>
                  <a:pt x="1347216" y="0"/>
                </a:moveTo>
                <a:lnTo>
                  <a:pt x="0" y="0"/>
                </a:lnTo>
                <a:lnTo>
                  <a:pt x="0" y="338328"/>
                </a:lnTo>
                <a:lnTo>
                  <a:pt x="1347216" y="338328"/>
                </a:lnTo>
                <a:lnTo>
                  <a:pt x="1516380" y="169163"/>
                </a:lnTo>
                <a:lnTo>
                  <a:pt x="1347216" y="0"/>
                </a:lnTo>
                <a:close/>
              </a:path>
            </a:pathLst>
          </a:custGeom>
          <a:solidFill>
            <a:srgbClr val="1F5F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36347" y="402158"/>
            <a:ext cx="124777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45" dirty="0">
                <a:solidFill>
                  <a:srgbClr val="FFFFFF"/>
                </a:solidFill>
                <a:latin typeface="Arial"/>
                <a:cs typeface="Arial"/>
              </a:rPr>
              <a:t>ONT</a:t>
            </a:r>
            <a:r>
              <a:rPr sz="1400" b="1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spc="5" dirty="0">
                <a:solidFill>
                  <a:srgbClr val="FFFFFF"/>
                </a:solidFill>
                <a:latin typeface="Arial"/>
                <a:cs typeface="Arial"/>
              </a:rPr>
              <a:t>AX1800C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007477" y="2175205"/>
            <a:ext cx="984250" cy="14890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70485">
              <a:lnSpc>
                <a:spcPct val="100000"/>
              </a:lnSpc>
              <a:spcBef>
                <a:spcPts val="95"/>
              </a:spcBef>
            </a:pPr>
            <a:r>
              <a:rPr sz="1600" spc="-55" dirty="0">
                <a:solidFill>
                  <a:srgbClr val="FFFFFF"/>
                </a:solidFill>
                <a:latin typeface="Arial"/>
                <a:cs typeface="Arial"/>
              </a:rPr>
              <a:t>Hạ</a:t>
            </a:r>
            <a:r>
              <a:rPr sz="16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-25" dirty="0">
                <a:solidFill>
                  <a:srgbClr val="FFFFFF"/>
                </a:solidFill>
                <a:latin typeface="Arial"/>
                <a:cs typeface="Arial"/>
              </a:rPr>
              <a:t>chuẩn</a:t>
            </a:r>
            <a:endParaRPr sz="1600" dirty="0">
              <a:latin typeface="Arial"/>
              <a:cs typeface="Arial"/>
            </a:endParaRPr>
          </a:p>
          <a:p>
            <a:pPr marL="12700" marR="5080" indent="107950">
              <a:lnSpc>
                <a:spcPct val="100000"/>
              </a:lnSpc>
              <a:spcBef>
                <a:spcPts val="5"/>
              </a:spcBef>
            </a:pPr>
            <a:r>
              <a:rPr sz="1600" spc="5" dirty="0">
                <a:solidFill>
                  <a:srgbClr val="FFFFFF"/>
                </a:solidFill>
                <a:latin typeface="Arial"/>
                <a:cs typeface="Arial"/>
              </a:rPr>
              <a:t>bảo </a:t>
            </a:r>
            <a:r>
              <a:rPr sz="1600" spc="15" dirty="0">
                <a:solidFill>
                  <a:srgbClr val="FFFFFF"/>
                </a:solidFill>
                <a:latin typeface="Arial"/>
                <a:cs typeface="Arial"/>
              </a:rPr>
              <a:t>mật  </a:t>
            </a:r>
            <a:r>
              <a:rPr sz="1600" spc="10" dirty="0">
                <a:solidFill>
                  <a:srgbClr val="FFFFFF"/>
                </a:solidFill>
                <a:latin typeface="Arial"/>
                <a:cs typeface="Arial"/>
              </a:rPr>
              <a:t>trên tần</a:t>
            </a:r>
            <a:r>
              <a:rPr sz="1600" spc="-1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-45" dirty="0">
                <a:solidFill>
                  <a:srgbClr val="FFFFFF"/>
                </a:solidFill>
                <a:latin typeface="Arial"/>
                <a:cs typeface="Arial"/>
              </a:rPr>
              <a:t>số  </a:t>
            </a:r>
            <a:r>
              <a:rPr sz="1600" spc="-75" dirty="0">
                <a:solidFill>
                  <a:srgbClr val="FFFFFF"/>
                </a:solidFill>
                <a:latin typeface="Arial"/>
                <a:cs typeface="Arial"/>
              </a:rPr>
              <a:t>2.4GHz</a:t>
            </a:r>
            <a:r>
              <a:rPr sz="16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210" dirty="0">
                <a:solidFill>
                  <a:srgbClr val="FFFFFF"/>
                </a:solidFill>
                <a:latin typeface="Arial"/>
                <a:cs typeface="Arial"/>
              </a:rPr>
              <a:t>&amp;</a:t>
            </a:r>
            <a:endParaRPr sz="1600" dirty="0">
              <a:latin typeface="Arial"/>
              <a:cs typeface="Arial"/>
            </a:endParaRPr>
          </a:p>
          <a:p>
            <a:pPr marL="118745">
              <a:lnSpc>
                <a:spcPct val="100000"/>
              </a:lnSpc>
            </a:pPr>
            <a:r>
              <a:rPr sz="1600" spc="-75" dirty="0">
                <a:solidFill>
                  <a:srgbClr val="FFFFFF"/>
                </a:solidFill>
                <a:latin typeface="Arial"/>
                <a:cs typeface="Arial"/>
              </a:rPr>
              <a:t>5GHz</a:t>
            </a:r>
            <a:r>
              <a:rPr sz="1600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-50" dirty="0">
                <a:solidFill>
                  <a:srgbClr val="FFFFFF"/>
                </a:solidFill>
                <a:latin typeface="Arial"/>
                <a:cs typeface="Arial"/>
              </a:rPr>
              <a:t>về</a:t>
            </a:r>
            <a:endParaRPr sz="1600" dirty="0">
              <a:latin typeface="Arial"/>
              <a:cs typeface="Arial"/>
            </a:endParaRPr>
          </a:p>
          <a:p>
            <a:pPr marL="205740">
              <a:lnSpc>
                <a:spcPct val="100000"/>
              </a:lnSpc>
            </a:pPr>
            <a:r>
              <a:rPr sz="1600" spc="-100" dirty="0">
                <a:solidFill>
                  <a:srgbClr val="FFFFFF"/>
                </a:solidFill>
                <a:latin typeface="Arial"/>
                <a:cs typeface="Arial"/>
              </a:rPr>
              <a:t>WPA2.</a:t>
            </a:r>
            <a:endParaRPr sz="1600" dirty="0">
              <a:latin typeface="Arial"/>
              <a:cs typeface="Arial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B2A34E4-A012-188A-7FE9-0709F67591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4" y="1222211"/>
            <a:ext cx="7848600" cy="3429072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07821" y="1793829"/>
            <a:ext cx="7692390" cy="849630"/>
          </a:xfrm>
          <a:prstGeom prst="rect">
            <a:avLst/>
          </a:prstGeom>
        </p:spPr>
        <p:txBody>
          <a:bodyPr vert="horz" wrap="square" lIns="0" tIns="361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85"/>
              </a:spcBef>
            </a:pPr>
            <a:r>
              <a:rPr sz="2700" b="1" spc="-50" dirty="0">
                <a:solidFill>
                  <a:srgbClr val="2980B8"/>
                </a:solidFill>
                <a:latin typeface="Arial"/>
                <a:cs typeface="Arial"/>
              </a:rPr>
              <a:t>6. </a:t>
            </a:r>
            <a:r>
              <a:rPr sz="1800" b="1" spc="-105" dirty="0">
                <a:solidFill>
                  <a:srgbClr val="FF0000"/>
                </a:solidFill>
                <a:latin typeface="Arial"/>
                <a:cs typeface="Arial"/>
              </a:rPr>
              <a:t>Cấu </a:t>
            </a:r>
            <a:r>
              <a:rPr sz="1800" b="1" spc="-50" dirty="0">
                <a:solidFill>
                  <a:srgbClr val="FF0000"/>
                </a:solidFill>
                <a:latin typeface="Arial"/>
                <a:cs typeface="Arial"/>
              </a:rPr>
              <a:t>hình </a:t>
            </a:r>
            <a:r>
              <a:rPr sz="1800" b="1" spc="-165" dirty="0">
                <a:solidFill>
                  <a:srgbClr val="FF0000"/>
                </a:solidFill>
                <a:latin typeface="Arial"/>
                <a:cs typeface="Arial"/>
              </a:rPr>
              <a:t>PPPoE </a:t>
            </a:r>
            <a:r>
              <a:rPr sz="1800" b="1" spc="-25" dirty="0">
                <a:solidFill>
                  <a:srgbClr val="FF0000"/>
                </a:solidFill>
                <a:latin typeface="Arial"/>
                <a:cs typeface="Arial"/>
              </a:rPr>
              <a:t>trên ONT </a:t>
            </a:r>
            <a:r>
              <a:rPr sz="1800" b="1" spc="-85" dirty="0">
                <a:solidFill>
                  <a:srgbClr val="FF0000"/>
                </a:solidFill>
                <a:latin typeface="Arial"/>
                <a:cs typeface="Arial"/>
              </a:rPr>
              <a:t>AX1800GZ, chỉ </a:t>
            </a:r>
            <a:r>
              <a:rPr sz="1800" b="1" spc="-155" dirty="0">
                <a:solidFill>
                  <a:srgbClr val="FF0000"/>
                </a:solidFill>
                <a:latin typeface="Arial"/>
                <a:cs typeface="Arial"/>
              </a:rPr>
              <a:t>sửa </a:t>
            </a:r>
            <a:r>
              <a:rPr sz="1800" b="1" spc="-85" dirty="0">
                <a:solidFill>
                  <a:srgbClr val="FF0000"/>
                </a:solidFill>
                <a:latin typeface="Arial"/>
                <a:cs typeface="Arial"/>
              </a:rPr>
              <a:t>trực </a:t>
            </a:r>
            <a:r>
              <a:rPr sz="1800" b="1" spc="-15" dirty="0">
                <a:solidFill>
                  <a:srgbClr val="FF0000"/>
                </a:solidFill>
                <a:latin typeface="Arial"/>
                <a:cs typeface="Arial"/>
              </a:rPr>
              <a:t>tiếp </a:t>
            </a:r>
            <a:r>
              <a:rPr sz="1800" b="1" spc="-25" dirty="0">
                <a:solidFill>
                  <a:srgbClr val="FF0000"/>
                </a:solidFill>
                <a:latin typeface="Arial"/>
                <a:cs typeface="Arial"/>
              </a:rPr>
              <a:t>trên </a:t>
            </a:r>
            <a:r>
              <a:rPr sz="1800" b="1" spc="-40" dirty="0">
                <a:solidFill>
                  <a:srgbClr val="FF0000"/>
                </a:solidFill>
                <a:latin typeface="Arial"/>
                <a:cs typeface="Arial"/>
              </a:rPr>
              <a:t>giao diện</a:t>
            </a:r>
            <a:endParaRPr sz="1800">
              <a:latin typeface="Arial"/>
              <a:cs typeface="Arial"/>
            </a:endParaRPr>
          </a:p>
          <a:p>
            <a:pPr marL="355600">
              <a:lnSpc>
                <a:spcPct val="100000"/>
              </a:lnSpc>
              <a:spcBef>
                <a:spcPts val="900"/>
              </a:spcBef>
            </a:pPr>
            <a:r>
              <a:rPr sz="1800" b="1" spc="-15" dirty="0">
                <a:solidFill>
                  <a:srgbClr val="FF0000"/>
                </a:solidFill>
                <a:latin typeface="Arial"/>
                <a:cs typeface="Arial"/>
              </a:rPr>
              <a:t>WAN</a:t>
            </a:r>
            <a:r>
              <a:rPr sz="1800" b="1" spc="-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b="1" spc="-60" dirty="0">
                <a:solidFill>
                  <a:srgbClr val="FF0000"/>
                </a:solidFill>
                <a:latin typeface="Arial"/>
                <a:cs typeface="Arial"/>
              </a:rPr>
              <a:t>Connection</a:t>
            </a:r>
            <a:r>
              <a:rPr sz="1800" b="1" spc="-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b="1" spc="-40" dirty="0">
                <a:solidFill>
                  <a:srgbClr val="FF0000"/>
                </a:solidFill>
                <a:latin typeface="Arial"/>
                <a:cs typeface="Arial"/>
              </a:rPr>
              <a:t>đang</a:t>
            </a:r>
            <a:r>
              <a:rPr sz="1800" b="1" spc="-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b="1" spc="-90" dirty="0">
                <a:solidFill>
                  <a:srgbClr val="FF0000"/>
                </a:solidFill>
                <a:latin typeface="Arial"/>
                <a:cs typeface="Arial"/>
              </a:rPr>
              <a:t>có</a:t>
            </a:r>
            <a:r>
              <a:rPr sz="1800" b="1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b="1" spc="-105" dirty="0">
                <a:solidFill>
                  <a:srgbClr val="FF0000"/>
                </a:solidFill>
                <a:latin typeface="Arial"/>
                <a:cs typeface="Arial"/>
              </a:rPr>
              <a:t>sẵn,</a:t>
            </a:r>
            <a:r>
              <a:rPr sz="1800" b="1" spc="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b="1" spc="-40" dirty="0">
                <a:solidFill>
                  <a:srgbClr val="FF0000"/>
                </a:solidFill>
                <a:latin typeface="Arial"/>
                <a:cs typeface="Arial"/>
              </a:rPr>
              <a:t>không</a:t>
            </a:r>
            <a:r>
              <a:rPr sz="1800" b="1" spc="-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b="1" spc="-75" dirty="0">
                <a:solidFill>
                  <a:srgbClr val="FF0000"/>
                </a:solidFill>
                <a:latin typeface="Arial"/>
                <a:cs typeface="Arial"/>
              </a:rPr>
              <a:t>xóa,</a:t>
            </a:r>
            <a:r>
              <a:rPr sz="1800" b="1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b="1" spc="-20" dirty="0">
                <a:solidFill>
                  <a:srgbClr val="FF0000"/>
                </a:solidFill>
                <a:latin typeface="Arial"/>
                <a:cs typeface="Arial"/>
              </a:rPr>
              <a:t>tạo</a:t>
            </a:r>
            <a:r>
              <a:rPr sz="1800" b="1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b="1" spc="-75" dirty="0">
                <a:solidFill>
                  <a:srgbClr val="FF0000"/>
                </a:solidFill>
                <a:latin typeface="Arial"/>
                <a:cs typeface="Arial"/>
              </a:rPr>
              <a:t>mới</a:t>
            </a:r>
            <a:r>
              <a:rPr sz="1800" b="1" spc="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b="1" spc="-50" dirty="0">
                <a:solidFill>
                  <a:srgbClr val="FF0000"/>
                </a:solidFill>
                <a:latin typeface="Arial"/>
                <a:cs typeface="Arial"/>
              </a:rPr>
              <a:t>dẫn</a:t>
            </a:r>
            <a:r>
              <a:rPr sz="1800" b="1" spc="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b="1" spc="-60" dirty="0">
                <a:solidFill>
                  <a:srgbClr val="FF0000"/>
                </a:solidFill>
                <a:latin typeface="Arial"/>
                <a:cs typeface="Arial"/>
              </a:rPr>
              <a:t>tới</a:t>
            </a:r>
            <a:r>
              <a:rPr sz="1800" b="1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b="1" spc="-35" dirty="0">
                <a:solidFill>
                  <a:srgbClr val="FF0000"/>
                </a:solidFill>
                <a:latin typeface="Arial"/>
                <a:cs typeface="Arial"/>
              </a:rPr>
              <a:t>lỗi</a:t>
            </a:r>
            <a:r>
              <a:rPr sz="1800" b="1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b="1" spc="-110" dirty="0">
                <a:solidFill>
                  <a:srgbClr val="FF0000"/>
                </a:solidFill>
                <a:latin typeface="Arial"/>
                <a:cs typeface="Arial"/>
              </a:rPr>
              <a:t>sai</a:t>
            </a:r>
            <a:r>
              <a:rPr sz="1800" b="1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b="1" spc="-55" dirty="0">
                <a:solidFill>
                  <a:srgbClr val="FF0000"/>
                </a:solidFill>
                <a:latin typeface="Arial"/>
                <a:cs typeface="Arial"/>
              </a:rPr>
              <a:t>MAC.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067814" y="474726"/>
            <a:ext cx="50933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0" dirty="0">
                <a:solidFill>
                  <a:srgbClr val="FF0000"/>
                </a:solidFill>
              </a:rPr>
              <a:t>LƯU </a:t>
            </a:r>
            <a:r>
              <a:rPr sz="2400" spc="-45" dirty="0">
                <a:solidFill>
                  <a:srgbClr val="FF0000"/>
                </a:solidFill>
              </a:rPr>
              <a:t>Ý </a:t>
            </a:r>
            <a:r>
              <a:rPr sz="2400" spc="90" dirty="0">
                <a:solidFill>
                  <a:srgbClr val="212A35"/>
                </a:solidFill>
              </a:rPr>
              <a:t>KHI </a:t>
            </a:r>
            <a:r>
              <a:rPr sz="2400" spc="15" dirty="0">
                <a:solidFill>
                  <a:srgbClr val="212A35"/>
                </a:solidFill>
              </a:rPr>
              <a:t>SWAP </a:t>
            </a:r>
            <a:r>
              <a:rPr sz="2400" spc="100" dirty="0">
                <a:solidFill>
                  <a:srgbClr val="212A35"/>
                </a:solidFill>
              </a:rPr>
              <a:t>MODEM </a:t>
            </a:r>
            <a:r>
              <a:rPr sz="2400" spc="114" dirty="0">
                <a:solidFill>
                  <a:srgbClr val="212A35"/>
                </a:solidFill>
              </a:rPr>
              <a:t>WI-FI</a:t>
            </a:r>
            <a:r>
              <a:rPr sz="2400" spc="-185" dirty="0">
                <a:solidFill>
                  <a:srgbClr val="212A35"/>
                </a:solidFill>
              </a:rPr>
              <a:t> </a:t>
            </a:r>
            <a:r>
              <a:rPr sz="2400" spc="100" dirty="0">
                <a:solidFill>
                  <a:srgbClr val="212A35"/>
                </a:solidFill>
              </a:rPr>
              <a:t>6</a:t>
            </a:r>
            <a:endParaRPr sz="2400"/>
          </a:p>
        </p:txBody>
      </p:sp>
      <p:sp>
        <p:nvSpPr>
          <p:cNvPr id="4" name="object 4"/>
          <p:cNvSpPr/>
          <p:nvPr/>
        </p:nvSpPr>
        <p:spPr>
          <a:xfrm>
            <a:off x="2400859" y="2767583"/>
            <a:ext cx="4399228" cy="21701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336673" y="1068070"/>
            <a:ext cx="446976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95" dirty="0">
                <a:solidFill>
                  <a:srgbClr val="13405D"/>
                </a:solidFill>
                <a:latin typeface="Arial"/>
                <a:cs typeface="Arial"/>
              </a:rPr>
              <a:t>VIDEO </a:t>
            </a:r>
            <a:r>
              <a:rPr sz="1400" spc="-125" dirty="0">
                <a:solidFill>
                  <a:srgbClr val="13405D"/>
                </a:solidFill>
                <a:latin typeface="Arial"/>
                <a:cs typeface="Arial"/>
              </a:rPr>
              <a:t>HƯỚNG </a:t>
            </a:r>
            <a:r>
              <a:rPr sz="1400" spc="-45" dirty="0">
                <a:solidFill>
                  <a:srgbClr val="13405D"/>
                </a:solidFill>
                <a:latin typeface="Arial"/>
                <a:cs typeface="Arial"/>
              </a:rPr>
              <a:t>DẪN </a:t>
            </a:r>
            <a:r>
              <a:rPr sz="1400" spc="-204" dirty="0">
                <a:solidFill>
                  <a:srgbClr val="13405D"/>
                </a:solidFill>
                <a:latin typeface="Arial"/>
                <a:cs typeface="Arial"/>
              </a:rPr>
              <a:t>XỬ </a:t>
            </a:r>
            <a:r>
              <a:rPr sz="1400" spc="-225" dirty="0">
                <a:solidFill>
                  <a:srgbClr val="13405D"/>
                </a:solidFill>
                <a:latin typeface="Arial"/>
                <a:cs typeface="Arial"/>
              </a:rPr>
              <a:t>LÝ </a:t>
            </a:r>
            <a:r>
              <a:rPr sz="1400" spc="-75" dirty="0">
                <a:solidFill>
                  <a:srgbClr val="13405D"/>
                </a:solidFill>
                <a:latin typeface="Arial"/>
                <a:cs typeface="Arial"/>
              </a:rPr>
              <a:t>TÌNH </a:t>
            </a:r>
            <a:r>
              <a:rPr sz="1400" spc="-70" dirty="0">
                <a:solidFill>
                  <a:srgbClr val="13405D"/>
                </a:solidFill>
                <a:latin typeface="Arial"/>
                <a:cs typeface="Arial"/>
              </a:rPr>
              <a:t>HUỐNG </a:t>
            </a:r>
            <a:r>
              <a:rPr sz="1400" spc="-105" dirty="0">
                <a:solidFill>
                  <a:srgbClr val="13405D"/>
                </a:solidFill>
                <a:latin typeface="Arial"/>
                <a:cs typeface="Arial"/>
              </a:rPr>
              <a:t>WIFI </a:t>
            </a:r>
            <a:r>
              <a:rPr sz="1400" spc="-110" dirty="0">
                <a:solidFill>
                  <a:srgbClr val="13405D"/>
                </a:solidFill>
                <a:latin typeface="Arial"/>
                <a:cs typeface="Arial"/>
              </a:rPr>
              <a:t>KHI</a:t>
            </a:r>
            <a:r>
              <a:rPr sz="1400" spc="-240" dirty="0">
                <a:solidFill>
                  <a:srgbClr val="13405D"/>
                </a:solidFill>
                <a:latin typeface="Arial"/>
                <a:cs typeface="Arial"/>
              </a:rPr>
              <a:t> </a:t>
            </a:r>
            <a:r>
              <a:rPr sz="1400" spc="-155" dirty="0">
                <a:solidFill>
                  <a:srgbClr val="13405D"/>
                </a:solidFill>
                <a:latin typeface="Arial"/>
                <a:cs typeface="Arial"/>
              </a:rPr>
              <a:t>SWAP </a:t>
            </a:r>
            <a:r>
              <a:rPr sz="1400" spc="-60" dirty="0">
                <a:solidFill>
                  <a:srgbClr val="13405D"/>
                </a:solidFill>
                <a:latin typeface="Arial"/>
                <a:cs typeface="Arial"/>
              </a:rPr>
              <a:t>6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85800" y="1854707"/>
            <a:ext cx="2540508" cy="14340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302508" y="1854707"/>
            <a:ext cx="2538984" cy="14340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917691" y="1854707"/>
            <a:ext cx="2540508" cy="143408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685800" y="3415284"/>
            <a:ext cx="2540635" cy="256540"/>
          </a:xfrm>
          <a:prstGeom prst="rect">
            <a:avLst/>
          </a:prstGeom>
          <a:solidFill>
            <a:srgbClr val="1F5F8A"/>
          </a:solidFill>
          <a:ln w="12700">
            <a:solidFill>
              <a:srgbClr val="072337"/>
            </a:solidFill>
          </a:ln>
        </p:spPr>
        <p:txBody>
          <a:bodyPr vert="horz" wrap="square" lIns="0" tIns="10160" rIns="0" bIns="0" rtlCol="0">
            <a:spAutoFit/>
          </a:bodyPr>
          <a:lstStyle/>
          <a:p>
            <a:pPr marL="630555">
              <a:lnSpc>
                <a:spcPct val="100000"/>
              </a:lnSpc>
              <a:spcBef>
                <a:spcPts val="80"/>
              </a:spcBef>
            </a:pPr>
            <a:r>
              <a:rPr sz="1400" b="1" spc="-65" dirty="0">
                <a:solidFill>
                  <a:srgbClr val="FFFFFF"/>
                </a:solidFill>
                <a:latin typeface="Arial"/>
                <a:cs typeface="Arial"/>
              </a:rPr>
              <a:t>Modem</a:t>
            </a:r>
            <a:r>
              <a:rPr sz="1400" b="1" spc="-11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spc="-130" dirty="0">
                <a:solidFill>
                  <a:srgbClr val="FFFFFF"/>
                </a:solidFill>
                <a:latin typeface="Arial"/>
                <a:cs typeface="Arial"/>
              </a:rPr>
              <a:t>AX1800C</a:t>
            </a:r>
            <a:endParaRPr sz="14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302508" y="3421379"/>
            <a:ext cx="2539365" cy="257810"/>
          </a:xfrm>
          <a:prstGeom prst="rect">
            <a:avLst/>
          </a:prstGeom>
          <a:solidFill>
            <a:srgbClr val="1F5F8A"/>
          </a:solidFill>
          <a:ln w="12700">
            <a:solidFill>
              <a:srgbClr val="072337"/>
            </a:solidFill>
          </a:ln>
        </p:spPr>
        <p:txBody>
          <a:bodyPr vert="horz" wrap="square" lIns="0" tIns="11430" rIns="0" bIns="0" rtlCol="0">
            <a:spAutoFit/>
          </a:bodyPr>
          <a:lstStyle/>
          <a:p>
            <a:pPr marL="728980">
              <a:lnSpc>
                <a:spcPct val="100000"/>
              </a:lnSpc>
              <a:spcBef>
                <a:spcPts val="90"/>
              </a:spcBef>
            </a:pPr>
            <a:r>
              <a:rPr sz="1400" b="1" spc="-140" dirty="0">
                <a:solidFill>
                  <a:srgbClr val="FFFFFF"/>
                </a:solidFill>
                <a:latin typeface="Arial"/>
                <a:cs typeface="Arial"/>
              </a:rPr>
              <a:t>Lỗi </a:t>
            </a:r>
            <a:r>
              <a:rPr sz="1400" b="1" spc="-40" dirty="0">
                <a:solidFill>
                  <a:srgbClr val="FFFFFF"/>
                </a:solidFill>
                <a:latin typeface="Arial"/>
                <a:cs typeface="Arial"/>
              </a:rPr>
              <a:t>rút, </a:t>
            </a:r>
            <a:r>
              <a:rPr sz="1400" b="1" spc="-135" dirty="0">
                <a:solidFill>
                  <a:srgbClr val="FFFFFF"/>
                </a:solidFill>
                <a:latin typeface="Arial"/>
                <a:cs typeface="Arial"/>
              </a:rPr>
              <a:t>cắm</a:t>
            </a:r>
            <a:r>
              <a:rPr sz="1400" b="1" spc="-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spc="-245" dirty="0">
                <a:solidFill>
                  <a:srgbClr val="FFFFFF"/>
                </a:solidFill>
                <a:latin typeface="Arial"/>
                <a:cs typeface="Arial"/>
              </a:rPr>
              <a:t>FC</a:t>
            </a:r>
            <a:endParaRPr sz="1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917691" y="3415284"/>
            <a:ext cx="2540635" cy="256540"/>
          </a:xfrm>
          <a:prstGeom prst="rect">
            <a:avLst/>
          </a:prstGeom>
          <a:solidFill>
            <a:srgbClr val="1F5F8A"/>
          </a:solidFill>
          <a:ln w="12700">
            <a:solidFill>
              <a:srgbClr val="072337"/>
            </a:solidFill>
          </a:ln>
        </p:spPr>
        <p:txBody>
          <a:bodyPr vert="horz" wrap="square" lIns="0" tIns="10160" rIns="0" bIns="0" rtlCol="0">
            <a:spAutoFit/>
          </a:bodyPr>
          <a:lstStyle/>
          <a:p>
            <a:pPr marL="579120">
              <a:lnSpc>
                <a:spcPct val="100000"/>
              </a:lnSpc>
              <a:spcBef>
                <a:spcPts val="80"/>
              </a:spcBef>
            </a:pPr>
            <a:r>
              <a:rPr sz="1400" b="1" dirty="0">
                <a:solidFill>
                  <a:srgbClr val="FFFFFF"/>
                </a:solidFill>
                <a:latin typeface="Carlito"/>
                <a:cs typeface="Carlito"/>
              </a:rPr>
              <a:t>Modem</a:t>
            </a:r>
            <a:r>
              <a:rPr sz="1400" b="1" spc="-4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400" b="1" spc="-5" dirty="0">
                <a:solidFill>
                  <a:srgbClr val="FFFFFF"/>
                </a:solidFill>
                <a:latin typeface="Carlito"/>
                <a:cs typeface="Carlito"/>
              </a:rPr>
              <a:t>AX1800GZ</a:t>
            </a:r>
            <a:endParaRPr sz="1400">
              <a:latin typeface="Carlito"/>
              <a:cs typeface="Carlito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2067814" y="474726"/>
            <a:ext cx="50933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0" dirty="0">
                <a:solidFill>
                  <a:srgbClr val="FF0000"/>
                </a:solidFill>
              </a:rPr>
              <a:t>LƯU </a:t>
            </a:r>
            <a:r>
              <a:rPr sz="2400" spc="-45" dirty="0">
                <a:solidFill>
                  <a:srgbClr val="FF0000"/>
                </a:solidFill>
              </a:rPr>
              <a:t>Ý </a:t>
            </a:r>
            <a:r>
              <a:rPr sz="2400" spc="90" dirty="0">
                <a:solidFill>
                  <a:srgbClr val="0F2F45"/>
                </a:solidFill>
              </a:rPr>
              <a:t>KHI </a:t>
            </a:r>
            <a:r>
              <a:rPr sz="2400" spc="15" dirty="0">
                <a:solidFill>
                  <a:srgbClr val="0F2F45"/>
                </a:solidFill>
              </a:rPr>
              <a:t>SWAP </a:t>
            </a:r>
            <a:r>
              <a:rPr sz="2400" spc="100" dirty="0">
                <a:solidFill>
                  <a:srgbClr val="0F2F45"/>
                </a:solidFill>
              </a:rPr>
              <a:t>MODEM </a:t>
            </a:r>
            <a:r>
              <a:rPr sz="2400" spc="114" dirty="0">
                <a:solidFill>
                  <a:srgbClr val="0F2F45"/>
                </a:solidFill>
              </a:rPr>
              <a:t>WI-FI</a:t>
            </a:r>
            <a:r>
              <a:rPr sz="2400" spc="-185" dirty="0">
                <a:solidFill>
                  <a:srgbClr val="0F2F45"/>
                </a:solidFill>
              </a:rPr>
              <a:t> </a:t>
            </a:r>
            <a:r>
              <a:rPr sz="2400" spc="100" dirty="0">
                <a:solidFill>
                  <a:srgbClr val="0F2F45"/>
                </a:solidFill>
              </a:rPr>
              <a:t>6</a:t>
            </a:r>
            <a:endParaRPr sz="24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0921" rIns="0" bIns="0" rtlCol="0">
            <a:spAutoFit/>
          </a:bodyPr>
          <a:lstStyle/>
          <a:p>
            <a:pPr marL="1905" algn="ctr">
              <a:lnSpc>
                <a:spcPct val="100000"/>
              </a:lnSpc>
              <a:spcBef>
                <a:spcPts val="335"/>
              </a:spcBef>
            </a:pPr>
            <a:r>
              <a:rPr spc="100" dirty="0">
                <a:solidFill>
                  <a:srgbClr val="0F2F45"/>
                </a:solidFill>
              </a:rPr>
              <a:t>PHỤ</a:t>
            </a:r>
            <a:r>
              <a:rPr spc="-5" dirty="0">
                <a:solidFill>
                  <a:srgbClr val="0F2F45"/>
                </a:solidFill>
              </a:rPr>
              <a:t> </a:t>
            </a:r>
            <a:r>
              <a:rPr spc="-180" dirty="0">
                <a:solidFill>
                  <a:srgbClr val="0F2F45"/>
                </a:solidFill>
              </a:rPr>
              <a:t>LỤC</a:t>
            </a:r>
          </a:p>
          <a:p>
            <a:pPr marL="1905" algn="ctr">
              <a:lnSpc>
                <a:spcPct val="100000"/>
              </a:lnSpc>
              <a:spcBef>
                <a:spcPts val="95"/>
              </a:spcBef>
            </a:pPr>
            <a:r>
              <a:rPr sz="1400" b="0" spc="-110" dirty="0">
                <a:solidFill>
                  <a:srgbClr val="212A35"/>
                </a:solidFill>
                <a:latin typeface="Arial"/>
                <a:cs typeface="Arial"/>
              </a:rPr>
              <a:t>APPs </a:t>
            </a:r>
            <a:r>
              <a:rPr sz="1400" b="0" spc="-114" dirty="0">
                <a:solidFill>
                  <a:srgbClr val="212A35"/>
                </a:solidFill>
                <a:latin typeface="Arial"/>
                <a:cs typeface="Arial"/>
              </a:rPr>
              <a:t>sử </a:t>
            </a:r>
            <a:r>
              <a:rPr sz="1400" b="0" spc="25" dirty="0">
                <a:solidFill>
                  <a:srgbClr val="212A35"/>
                </a:solidFill>
                <a:latin typeface="Arial"/>
                <a:cs typeface="Arial"/>
              </a:rPr>
              <a:t>dụng </a:t>
            </a:r>
            <a:r>
              <a:rPr sz="1400" b="0" dirty="0">
                <a:solidFill>
                  <a:srgbClr val="212A35"/>
                </a:solidFill>
                <a:latin typeface="Arial"/>
                <a:cs typeface="Arial"/>
              </a:rPr>
              <a:t>để </a:t>
            </a:r>
            <a:r>
              <a:rPr sz="1400" b="0" spc="-15" dirty="0">
                <a:solidFill>
                  <a:srgbClr val="212A35"/>
                </a:solidFill>
                <a:latin typeface="Arial"/>
                <a:cs typeface="Arial"/>
              </a:rPr>
              <a:t>test, </a:t>
            </a:r>
            <a:r>
              <a:rPr sz="1400" b="0" spc="10" dirty="0">
                <a:solidFill>
                  <a:srgbClr val="212A35"/>
                </a:solidFill>
                <a:latin typeface="Arial"/>
                <a:cs typeface="Arial"/>
              </a:rPr>
              <a:t>nghiệm </a:t>
            </a:r>
            <a:r>
              <a:rPr sz="1400" b="0" spc="35" dirty="0">
                <a:solidFill>
                  <a:srgbClr val="212A35"/>
                </a:solidFill>
                <a:latin typeface="Arial"/>
                <a:cs typeface="Arial"/>
              </a:rPr>
              <a:t>thu </a:t>
            </a:r>
            <a:r>
              <a:rPr sz="1400" b="0" spc="10" dirty="0">
                <a:solidFill>
                  <a:srgbClr val="212A35"/>
                </a:solidFill>
                <a:latin typeface="Arial"/>
                <a:cs typeface="Arial"/>
              </a:rPr>
              <a:t>dịch </a:t>
            </a:r>
            <a:r>
              <a:rPr sz="1400" b="0" spc="-10" dirty="0">
                <a:solidFill>
                  <a:srgbClr val="212A35"/>
                </a:solidFill>
                <a:latin typeface="Arial"/>
                <a:cs typeface="Arial"/>
              </a:rPr>
              <a:t>vụ </a:t>
            </a:r>
            <a:r>
              <a:rPr sz="1400" b="0" spc="185" dirty="0">
                <a:solidFill>
                  <a:srgbClr val="212A35"/>
                </a:solidFill>
                <a:latin typeface="Arial"/>
                <a:cs typeface="Arial"/>
              </a:rPr>
              <a:t>&amp; </a:t>
            </a:r>
            <a:r>
              <a:rPr sz="1400" b="0" spc="-85" dirty="0">
                <a:solidFill>
                  <a:srgbClr val="212A35"/>
                </a:solidFill>
                <a:latin typeface="Arial"/>
                <a:cs typeface="Arial"/>
              </a:rPr>
              <a:t>xử </a:t>
            </a:r>
            <a:r>
              <a:rPr sz="1400" b="0" dirty="0">
                <a:solidFill>
                  <a:srgbClr val="212A35"/>
                </a:solidFill>
                <a:latin typeface="Arial"/>
                <a:cs typeface="Arial"/>
              </a:rPr>
              <a:t>lý </a:t>
            </a:r>
            <a:r>
              <a:rPr sz="1400" b="0" spc="15" dirty="0">
                <a:solidFill>
                  <a:srgbClr val="212A35"/>
                </a:solidFill>
                <a:latin typeface="Arial"/>
                <a:cs typeface="Arial"/>
              </a:rPr>
              <a:t>tình </a:t>
            </a:r>
            <a:r>
              <a:rPr sz="1400" b="0" spc="25" dirty="0">
                <a:solidFill>
                  <a:srgbClr val="212A35"/>
                </a:solidFill>
                <a:latin typeface="Arial"/>
                <a:cs typeface="Arial"/>
              </a:rPr>
              <a:t>huống </a:t>
            </a:r>
            <a:r>
              <a:rPr sz="1400" b="0" spc="10" dirty="0">
                <a:solidFill>
                  <a:srgbClr val="212A35"/>
                </a:solidFill>
                <a:latin typeface="Arial"/>
                <a:cs typeface="Arial"/>
              </a:rPr>
              <a:t>khi </a:t>
            </a:r>
            <a:r>
              <a:rPr sz="1400" b="0" spc="-60" dirty="0">
                <a:solidFill>
                  <a:srgbClr val="212A35"/>
                </a:solidFill>
                <a:latin typeface="Arial"/>
                <a:cs typeface="Arial"/>
              </a:rPr>
              <a:t>Swap </a:t>
            </a:r>
            <a:r>
              <a:rPr sz="1400" b="0" spc="-40" dirty="0">
                <a:solidFill>
                  <a:srgbClr val="212A35"/>
                </a:solidFill>
                <a:latin typeface="Arial"/>
                <a:cs typeface="Arial"/>
              </a:rPr>
              <a:t>WiFi </a:t>
            </a:r>
            <a:r>
              <a:rPr sz="1400" b="0" spc="-25" dirty="0">
                <a:solidFill>
                  <a:srgbClr val="212A35"/>
                </a:solidFill>
                <a:latin typeface="Arial"/>
                <a:cs typeface="Arial"/>
              </a:rPr>
              <a:t>6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752585" y="298958"/>
            <a:ext cx="137160" cy="1346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000"/>
              </a:lnSpc>
            </a:pPr>
            <a:r>
              <a:rPr sz="1050" b="1" dirty="0">
                <a:solidFill>
                  <a:srgbClr val="FFFFFF"/>
                </a:solidFill>
                <a:latin typeface="Carlito"/>
                <a:cs typeface="Carlito"/>
              </a:rPr>
              <a:t>36</a:t>
            </a:r>
            <a:endParaRPr sz="1050">
              <a:latin typeface="Carlito"/>
              <a:cs typeface="Carlito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60604" y="4806696"/>
            <a:ext cx="167640" cy="1661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414527" y="4806696"/>
            <a:ext cx="454659" cy="166370"/>
            <a:chOff x="414527" y="4806696"/>
            <a:chExt cx="454659" cy="166370"/>
          </a:xfrm>
        </p:grpSpPr>
        <p:sp>
          <p:nvSpPr>
            <p:cNvPr id="5" name="object 5"/>
            <p:cNvSpPr/>
            <p:nvPr/>
          </p:nvSpPr>
          <p:spPr>
            <a:xfrm>
              <a:off x="701039" y="4806696"/>
              <a:ext cx="167640" cy="16611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14527" y="4892040"/>
              <a:ext cx="285750" cy="0"/>
            </a:xfrm>
            <a:custGeom>
              <a:avLst/>
              <a:gdLst/>
              <a:ahLst/>
              <a:cxnLst/>
              <a:rect l="l" t="t" r="r" b="b"/>
              <a:pathLst>
                <a:path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ln w="12700">
              <a:solidFill>
                <a:srgbClr val="D9D9D9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/>
          <p:nvPr/>
        </p:nvSpPr>
        <p:spPr>
          <a:xfrm>
            <a:off x="1139952" y="3686555"/>
            <a:ext cx="403859" cy="40385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" name="object 8"/>
          <p:cNvGrpSpPr/>
          <p:nvPr/>
        </p:nvGrpSpPr>
        <p:grpSpPr>
          <a:xfrm>
            <a:off x="0" y="0"/>
            <a:ext cx="9144000" cy="3771900"/>
            <a:chOff x="0" y="0"/>
            <a:chExt cx="9144000" cy="3771900"/>
          </a:xfrm>
        </p:grpSpPr>
        <p:sp>
          <p:nvSpPr>
            <p:cNvPr id="9" name="object 9"/>
            <p:cNvSpPr/>
            <p:nvPr/>
          </p:nvSpPr>
          <p:spPr>
            <a:xfrm>
              <a:off x="0" y="0"/>
              <a:ext cx="9144000" cy="2357755"/>
            </a:xfrm>
            <a:custGeom>
              <a:avLst/>
              <a:gdLst/>
              <a:ahLst/>
              <a:cxnLst/>
              <a:rect l="l" t="t" r="r" b="b"/>
              <a:pathLst>
                <a:path w="9144000" h="2357755">
                  <a:moveTo>
                    <a:pt x="9144000" y="0"/>
                  </a:moveTo>
                  <a:lnTo>
                    <a:pt x="0" y="0"/>
                  </a:lnTo>
                  <a:lnTo>
                    <a:pt x="0" y="2357628"/>
                  </a:lnTo>
                  <a:lnTo>
                    <a:pt x="9144000" y="2357628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212A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65404" y="0"/>
              <a:ext cx="2276856" cy="377190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265804" marR="5080">
              <a:lnSpc>
                <a:spcPct val="100000"/>
              </a:lnSpc>
              <a:spcBef>
                <a:spcPts val="100"/>
              </a:spcBef>
            </a:pPr>
            <a:r>
              <a:rPr spc="160" dirty="0"/>
              <a:t>Mobile </a:t>
            </a:r>
            <a:r>
              <a:rPr spc="105" dirty="0"/>
              <a:t>App  </a:t>
            </a:r>
            <a:r>
              <a:rPr spc="180" dirty="0"/>
              <a:t>Network</a:t>
            </a:r>
            <a:r>
              <a:rPr spc="-65" dirty="0"/>
              <a:t> </a:t>
            </a:r>
            <a:r>
              <a:rPr spc="70" dirty="0"/>
              <a:t>Analyzer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4149344" y="1601216"/>
            <a:ext cx="4108450" cy="4381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1350" b="1" spc="-55" dirty="0">
                <a:solidFill>
                  <a:srgbClr val="FFFFFF"/>
                </a:solidFill>
                <a:latin typeface="Arial"/>
                <a:cs typeface="Arial"/>
              </a:rPr>
              <a:t>Phần </a:t>
            </a:r>
            <a:r>
              <a:rPr sz="1350" b="1" spc="-10" dirty="0">
                <a:solidFill>
                  <a:srgbClr val="FFFFFF"/>
                </a:solidFill>
                <a:latin typeface="Arial"/>
                <a:cs typeface="Arial"/>
              </a:rPr>
              <a:t>mềm </a:t>
            </a:r>
            <a:r>
              <a:rPr sz="1350" b="1" spc="-30" dirty="0">
                <a:solidFill>
                  <a:srgbClr val="FFFFFF"/>
                </a:solidFill>
                <a:latin typeface="Arial"/>
                <a:cs typeface="Arial"/>
              </a:rPr>
              <a:t>phân </a:t>
            </a:r>
            <a:r>
              <a:rPr sz="1350" b="1" spc="-35" dirty="0">
                <a:solidFill>
                  <a:srgbClr val="FFFFFF"/>
                </a:solidFill>
                <a:latin typeface="Arial"/>
                <a:cs typeface="Arial"/>
              </a:rPr>
              <a:t>tích </a:t>
            </a:r>
            <a:r>
              <a:rPr sz="1350" b="1" spc="-20" dirty="0">
                <a:solidFill>
                  <a:srgbClr val="FFFFFF"/>
                </a:solidFill>
                <a:latin typeface="Arial"/>
                <a:cs typeface="Arial"/>
              </a:rPr>
              <a:t>mạng </a:t>
            </a:r>
            <a:r>
              <a:rPr sz="1350" b="1" spc="-10" dirty="0">
                <a:solidFill>
                  <a:srgbClr val="FFFFFF"/>
                </a:solidFill>
                <a:latin typeface="Arial"/>
                <a:cs typeface="Arial"/>
              </a:rPr>
              <a:t>tổng </a:t>
            </a:r>
            <a:r>
              <a:rPr sz="1350" b="1" spc="-60" dirty="0">
                <a:solidFill>
                  <a:srgbClr val="FFFFFF"/>
                </a:solidFill>
                <a:latin typeface="Arial"/>
                <a:cs typeface="Arial"/>
              </a:rPr>
              <a:t>hợp </a:t>
            </a:r>
            <a:r>
              <a:rPr sz="1350" b="1" spc="-70" dirty="0">
                <a:solidFill>
                  <a:srgbClr val="FFFFFF"/>
                </a:solidFill>
                <a:latin typeface="Arial"/>
                <a:cs typeface="Arial"/>
              </a:rPr>
              <a:t>có </a:t>
            </a:r>
            <a:r>
              <a:rPr sz="1350" b="1" spc="-15" dirty="0">
                <a:solidFill>
                  <a:srgbClr val="FFFFFF"/>
                </a:solidFill>
                <a:latin typeface="Arial"/>
                <a:cs typeface="Arial"/>
              </a:rPr>
              <a:t>trên </a:t>
            </a:r>
            <a:r>
              <a:rPr sz="1350" b="1" spc="-35" dirty="0">
                <a:solidFill>
                  <a:srgbClr val="FFFFFF"/>
                </a:solidFill>
                <a:latin typeface="Arial"/>
                <a:cs typeface="Arial"/>
              </a:rPr>
              <a:t>Google  </a:t>
            </a:r>
            <a:r>
              <a:rPr sz="1350" b="1" spc="-60" dirty="0">
                <a:solidFill>
                  <a:srgbClr val="FFFFFF"/>
                </a:solidFill>
                <a:latin typeface="Arial"/>
                <a:cs typeface="Arial"/>
              </a:rPr>
              <a:t>Play </a:t>
            </a:r>
            <a:r>
              <a:rPr sz="1350" b="1" spc="-5" dirty="0">
                <a:solidFill>
                  <a:srgbClr val="FFFFFF"/>
                </a:solidFill>
                <a:latin typeface="Arial"/>
                <a:cs typeface="Arial"/>
              </a:rPr>
              <a:t>&amp; </a:t>
            </a:r>
            <a:r>
              <a:rPr sz="1350" b="1" spc="-30" dirty="0">
                <a:solidFill>
                  <a:srgbClr val="FFFFFF"/>
                </a:solidFill>
                <a:latin typeface="Arial"/>
                <a:cs typeface="Arial"/>
              </a:rPr>
              <a:t>App</a:t>
            </a:r>
            <a:r>
              <a:rPr sz="1350" b="1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50" b="1" spc="-45" dirty="0">
                <a:solidFill>
                  <a:srgbClr val="FFFFFF"/>
                </a:solidFill>
                <a:latin typeface="Arial"/>
                <a:cs typeface="Arial"/>
              </a:rPr>
              <a:t>Store.</a:t>
            </a:r>
            <a:endParaRPr sz="135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192174" y="3757070"/>
            <a:ext cx="1518285" cy="539750"/>
          </a:xfrm>
          <a:prstGeom prst="rect">
            <a:avLst/>
          </a:prstGeom>
        </p:spPr>
        <p:txBody>
          <a:bodyPr vert="horz" wrap="square" lIns="0" tIns="115570" rIns="0" bIns="0" rtlCol="0">
            <a:spAutoFit/>
          </a:bodyPr>
          <a:lstStyle/>
          <a:p>
            <a:pPr marL="431165">
              <a:lnSpc>
                <a:spcPct val="100000"/>
              </a:lnSpc>
              <a:spcBef>
                <a:spcPts val="910"/>
              </a:spcBef>
            </a:pPr>
            <a:r>
              <a:rPr sz="1350" b="1" spc="15" dirty="0">
                <a:solidFill>
                  <a:srgbClr val="212A35"/>
                </a:solidFill>
                <a:latin typeface="Arial"/>
                <a:cs typeface="Arial"/>
              </a:rPr>
              <a:t>Wi-Fi</a:t>
            </a:r>
            <a:r>
              <a:rPr sz="1350" b="1" spc="-30" dirty="0">
                <a:solidFill>
                  <a:srgbClr val="212A35"/>
                </a:solidFill>
                <a:latin typeface="Arial"/>
                <a:cs typeface="Arial"/>
              </a:rPr>
              <a:t> Signal</a:t>
            </a:r>
            <a:endParaRPr sz="13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35"/>
              </a:spcBef>
            </a:pPr>
            <a:r>
              <a:rPr sz="900" spc="-10" dirty="0">
                <a:solidFill>
                  <a:srgbClr val="212A35"/>
                </a:solidFill>
                <a:latin typeface="Arial"/>
                <a:cs typeface="Arial"/>
              </a:rPr>
              <a:t>Hiển </a:t>
            </a:r>
            <a:r>
              <a:rPr sz="900" spc="20" dirty="0">
                <a:solidFill>
                  <a:srgbClr val="212A35"/>
                </a:solidFill>
                <a:latin typeface="Arial"/>
                <a:cs typeface="Arial"/>
              </a:rPr>
              <a:t>thị </a:t>
            </a:r>
            <a:r>
              <a:rPr sz="900" spc="-10" dirty="0">
                <a:solidFill>
                  <a:srgbClr val="212A35"/>
                </a:solidFill>
                <a:latin typeface="Arial"/>
                <a:cs typeface="Arial"/>
              </a:rPr>
              <a:t>chất </a:t>
            </a:r>
            <a:r>
              <a:rPr sz="900" spc="-20" dirty="0">
                <a:solidFill>
                  <a:srgbClr val="212A35"/>
                </a:solidFill>
                <a:latin typeface="Arial"/>
                <a:cs typeface="Arial"/>
              </a:rPr>
              <a:t>lượng </a:t>
            </a:r>
            <a:r>
              <a:rPr sz="900" dirty="0">
                <a:solidFill>
                  <a:srgbClr val="212A35"/>
                </a:solidFill>
                <a:latin typeface="Arial"/>
                <a:cs typeface="Arial"/>
              </a:rPr>
              <a:t>mạng</a:t>
            </a:r>
            <a:r>
              <a:rPr sz="900" spc="-10" dirty="0">
                <a:solidFill>
                  <a:srgbClr val="212A35"/>
                </a:solidFill>
                <a:latin typeface="Arial"/>
                <a:cs typeface="Arial"/>
              </a:rPr>
              <a:t> </a:t>
            </a:r>
            <a:r>
              <a:rPr sz="900" spc="10" dirty="0">
                <a:solidFill>
                  <a:srgbClr val="212A35"/>
                </a:solidFill>
                <a:latin typeface="Arial"/>
                <a:cs typeface="Arial"/>
              </a:rPr>
              <a:t>wifi</a:t>
            </a:r>
            <a:endParaRPr sz="9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759834" y="3757070"/>
            <a:ext cx="1666239" cy="814069"/>
          </a:xfrm>
          <a:prstGeom prst="rect">
            <a:avLst/>
          </a:prstGeom>
        </p:spPr>
        <p:txBody>
          <a:bodyPr vert="horz" wrap="square" lIns="0" tIns="115570" rIns="0" bIns="0" rtlCol="0">
            <a:spAutoFit/>
          </a:bodyPr>
          <a:lstStyle/>
          <a:p>
            <a:pPr marL="505459">
              <a:lnSpc>
                <a:spcPct val="100000"/>
              </a:lnSpc>
              <a:spcBef>
                <a:spcPts val="910"/>
              </a:spcBef>
            </a:pPr>
            <a:r>
              <a:rPr sz="1350" b="1" spc="-65" dirty="0">
                <a:solidFill>
                  <a:srgbClr val="212A35"/>
                </a:solidFill>
                <a:latin typeface="Arial"/>
                <a:cs typeface="Arial"/>
              </a:rPr>
              <a:t>Tools</a:t>
            </a:r>
            <a:endParaRPr sz="1350">
              <a:latin typeface="Arial"/>
              <a:cs typeface="Arial"/>
            </a:endParaRPr>
          </a:p>
          <a:p>
            <a:pPr marL="12700" marR="5080" algn="ctr">
              <a:lnSpc>
                <a:spcPct val="100000"/>
              </a:lnSpc>
              <a:spcBef>
                <a:spcPts val="535"/>
              </a:spcBef>
            </a:pPr>
            <a:r>
              <a:rPr sz="900" spc="-60" dirty="0">
                <a:solidFill>
                  <a:srgbClr val="212A35"/>
                </a:solidFill>
                <a:latin typeface="Arial"/>
                <a:cs typeface="Arial"/>
              </a:rPr>
              <a:t>Các </a:t>
            </a:r>
            <a:r>
              <a:rPr sz="900" dirty="0">
                <a:solidFill>
                  <a:srgbClr val="212A35"/>
                </a:solidFill>
                <a:latin typeface="Arial"/>
                <a:cs typeface="Arial"/>
              </a:rPr>
              <a:t>tính </a:t>
            </a:r>
            <a:r>
              <a:rPr sz="900" spc="-5" dirty="0">
                <a:solidFill>
                  <a:srgbClr val="212A35"/>
                </a:solidFill>
                <a:latin typeface="Arial"/>
                <a:cs typeface="Arial"/>
              </a:rPr>
              <a:t>năng kiểm </a:t>
            </a:r>
            <a:r>
              <a:rPr sz="900" spc="5" dirty="0">
                <a:solidFill>
                  <a:srgbClr val="212A35"/>
                </a:solidFill>
                <a:latin typeface="Arial"/>
                <a:cs typeface="Arial"/>
              </a:rPr>
              <a:t>tra </a:t>
            </a:r>
            <a:r>
              <a:rPr sz="900" spc="-5" dirty="0">
                <a:solidFill>
                  <a:srgbClr val="212A35"/>
                </a:solidFill>
                <a:latin typeface="Arial"/>
                <a:cs typeface="Arial"/>
              </a:rPr>
              <a:t>phân </a:t>
            </a:r>
            <a:r>
              <a:rPr sz="900" spc="-10" dirty="0">
                <a:solidFill>
                  <a:srgbClr val="212A35"/>
                </a:solidFill>
                <a:latin typeface="Arial"/>
                <a:cs typeface="Arial"/>
              </a:rPr>
              <a:t>tích  </a:t>
            </a:r>
            <a:r>
              <a:rPr sz="900" dirty="0">
                <a:solidFill>
                  <a:srgbClr val="212A35"/>
                </a:solidFill>
                <a:latin typeface="Arial"/>
                <a:cs typeface="Arial"/>
              </a:rPr>
              <a:t>mạng </a:t>
            </a:r>
            <a:r>
              <a:rPr sz="900" spc="-10" dirty="0">
                <a:solidFill>
                  <a:srgbClr val="212A35"/>
                </a:solidFill>
                <a:latin typeface="Arial"/>
                <a:cs typeface="Arial"/>
              </a:rPr>
              <a:t>tương </a:t>
            </a:r>
            <a:r>
              <a:rPr sz="900" spc="-15" dirty="0">
                <a:solidFill>
                  <a:srgbClr val="212A35"/>
                </a:solidFill>
                <a:latin typeface="Arial"/>
                <a:cs typeface="Arial"/>
              </a:rPr>
              <a:t>tự </a:t>
            </a:r>
            <a:r>
              <a:rPr sz="900" dirty="0">
                <a:solidFill>
                  <a:srgbClr val="212A35"/>
                </a:solidFill>
                <a:latin typeface="Arial"/>
                <a:cs typeface="Arial"/>
              </a:rPr>
              <a:t>ping, </a:t>
            </a:r>
            <a:r>
              <a:rPr sz="900" spc="-10" dirty="0">
                <a:solidFill>
                  <a:srgbClr val="212A35"/>
                </a:solidFill>
                <a:latin typeface="Arial"/>
                <a:cs typeface="Arial"/>
              </a:rPr>
              <a:t>tracert,  </a:t>
            </a:r>
            <a:r>
              <a:rPr sz="900" dirty="0">
                <a:solidFill>
                  <a:srgbClr val="212A35"/>
                </a:solidFill>
                <a:latin typeface="Arial"/>
                <a:cs typeface="Arial"/>
              </a:rPr>
              <a:t>nslookup </a:t>
            </a:r>
            <a:r>
              <a:rPr sz="900" spc="5" dirty="0">
                <a:solidFill>
                  <a:srgbClr val="212A35"/>
                </a:solidFill>
                <a:latin typeface="Arial"/>
                <a:cs typeface="Arial"/>
              </a:rPr>
              <a:t>trên </a:t>
            </a:r>
            <a:r>
              <a:rPr sz="900" spc="-5" dirty="0">
                <a:solidFill>
                  <a:srgbClr val="212A35"/>
                </a:solidFill>
                <a:latin typeface="Arial"/>
                <a:cs typeface="Arial"/>
              </a:rPr>
              <a:t>Windows </a:t>
            </a:r>
            <a:r>
              <a:rPr sz="900" spc="-75" dirty="0">
                <a:solidFill>
                  <a:srgbClr val="212A35"/>
                </a:solidFill>
                <a:latin typeface="Arial"/>
                <a:cs typeface="Arial"/>
              </a:rPr>
              <a:t>OS</a:t>
            </a:r>
            <a:r>
              <a:rPr sz="900" spc="-35" dirty="0">
                <a:solidFill>
                  <a:srgbClr val="212A35"/>
                </a:solidFill>
                <a:latin typeface="Arial"/>
                <a:cs typeface="Arial"/>
              </a:rPr>
              <a:t> </a:t>
            </a:r>
            <a:r>
              <a:rPr sz="900" spc="-245" dirty="0">
                <a:solidFill>
                  <a:srgbClr val="212A35"/>
                </a:solidFill>
                <a:latin typeface="Arial"/>
                <a:cs typeface="Arial"/>
              </a:rPr>
              <a:t>…</a:t>
            </a:r>
            <a:endParaRPr sz="9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255258" y="3757070"/>
            <a:ext cx="1643380" cy="676910"/>
          </a:xfrm>
          <a:prstGeom prst="rect">
            <a:avLst/>
          </a:prstGeom>
        </p:spPr>
        <p:txBody>
          <a:bodyPr vert="horz" wrap="square" lIns="0" tIns="115570" rIns="0" bIns="0" rtlCol="0">
            <a:spAutoFit/>
          </a:bodyPr>
          <a:lstStyle/>
          <a:p>
            <a:pPr marL="548005">
              <a:lnSpc>
                <a:spcPct val="100000"/>
              </a:lnSpc>
              <a:spcBef>
                <a:spcPts val="910"/>
              </a:spcBef>
            </a:pPr>
            <a:r>
              <a:rPr sz="1350" b="1" spc="-15" dirty="0">
                <a:solidFill>
                  <a:srgbClr val="212A35"/>
                </a:solidFill>
                <a:latin typeface="Arial"/>
                <a:cs typeface="Arial"/>
              </a:rPr>
              <a:t>LAN</a:t>
            </a:r>
            <a:r>
              <a:rPr sz="1350" b="1" spc="-20" dirty="0">
                <a:solidFill>
                  <a:srgbClr val="212A35"/>
                </a:solidFill>
                <a:latin typeface="Arial"/>
                <a:cs typeface="Arial"/>
              </a:rPr>
              <a:t> </a:t>
            </a:r>
            <a:r>
              <a:rPr sz="1350" b="1" spc="-70" dirty="0">
                <a:solidFill>
                  <a:srgbClr val="212A35"/>
                </a:solidFill>
                <a:latin typeface="Arial"/>
                <a:cs typeface="Arial"/>
              </a:rPr>
              <a:t>Scan</a:t>
            </a:r>
            <a:endParaRPr sz="135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535"/>
              </a:spcBef>
            </a:pPr>
            <a:r>
              <a:rPr sz="900" spc="-15" dirty="0">
                <a:solidFill>
                  <a:srgbClr val="212A35"/>
                </a:solidFill>
                <a:latin typeface="Arial"/>
                <a:cs typeface="Arial"/>
              </a:rPr>
              <a:t>Quét, </a:t>
            </a:r>
            <a:r>
              <a:rPr sz="900" spc="-5" dirty="0">
                <a:solidFill>
                  <a:srgbClr val="212A35"/>
                </a:solidFill>
                <a:latin typeface="Arial"/>
                <a:cs typeface="Arial"/>
              </a:rPr>
              <a:t>kiểm </a:t>
            </a:r>
            <a:r>
              <a:rPr sz="900" spc="5" dirty="0">
                <a:solidFill>
                  <a:srgbClr val="212A35"/>
                </a:solidFill>
                <a:latin typeface="Arial"/>
                <a:cs typeface="Arial"/>
              </a:rPr>
              <a:t>tra </a:t>
            </a:r>
            <a:r>
              <a:rPr sz="900" spc="-40" dirty="0">
                <a:solidFill>
                  <a:srgbClr val="212A35"/>
                </a:solidFill>
                <a:latin typeface="Arial"/>
                <a:cs typeface="Arial"/>
              </a:rPr>
              <a:t>các </a:t>
            </a:r>
            <a:r>
              <a:rPr sz="900" spc="15" dirty="0">
                <a:solidFill>
                  <a:srgbClr val="212A35"/>
                </a:solidFill>
                <a:latin typeface="Arial"/>
                <a:cs typeface="Arial"/>
              </a:rPr>
              <a:t>thiết </a:t>
            </a:r>
            <a:r>
              <a:rPr sz="900" spc="20" dirty="0">
                <a:solidFill>
                  <a:srgbClr val="212A35"/>
                </a:solidFill>
                <a:latin typeface="Arial"/>
                <a:cs typeface="Arial"/>
              </a:rPr>
              <a:t>bị</a:t>
            </a:r>
            <a:r>
              <a:rPr sz="900" spc="-10" dirty="0">
                <a:solidFill>
                  <a:srgbClr val="212A35"/>
                </a:solidFill>
                <a:latin typeface="Arial"/>
                <a:cs typeface="Arial"/>
              </a:rPr>
              <a:t> </a:t>
            </a:r>
            <a:r>
              <a:rPr sz="900" dirty="0">
                <a:solidFill>
                  <a:srgbClr val="212A35"/>
                </a:solidFill>
                <a:latin typeface="Arial"/>
                <a:cs typeface="Arial"/>
              </a:rPr>
              <a:t>mạng</a:t>
            </a:r>
            <a:endParaRPr sz="900">
              <a:latin typeface="Arial"/>
              <a:cs typeface="Arial"/>
            </a:endParaRPr>
          </a:p>
          <a:p>
            <a:pPr marL="2540" algn="ctr">
              <a:lnSpc>
                <a:spcPct val="100000"/>
              </a:lnSpc>
            </a:pPr>
            <a:r>
              <a:rPr sz="900" spc="20" dirty="0">
                <a:solidFill>
                  <a:srgbClr val="212A35"/>
                </a:solidFill>
                <a:latin typeface="Arial"/>
                <a:cs typeface="Arial"/>
              </a:rPr>
              <a:t>trong</a:t>
            </a:r>
            <a:r>
              <a:rPr sz="900" spc="-5" dirty="0">
                <a:solidFill>
                  <a:srgbClr val="212A35"/>
                </a:solidFill>
                <a:latin typeface="Arial"/>
                <a:cs typeface="Arial"/>
              </a:rPr>
              <a:t> </a:t>
            </a:r>
            <a:r>
              <a:rPr sz="900" spc="-15" dirty="0">
                <a:solidFill>
                  <a:srgbClr val="212A35"/>
                </a:solidFill>
                <a:latin typeface="Arial"/>
                <a:cs typeface="Arial"/>
              </a:rPr>
              <a:t>local.</a:t>
            </a:r>
            <a:endParaRPr sz="900">
              <a:latin typeface="Arial"/>
              <a:cs typeface="Aria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1074419" y="0"/>
            <a:ext cx="3375660" cy="5143500"/>
            <a:chOff x="1074419" y="0"/>
            <a:chExt cx="3375660" cy="5143500"/>
          </a:xfrm>
        </p:grpSpPr>
        <p:sp>
          <p:nvSpPr>
            <p:cNvPr id="17" name="object 17"/>
            <p:cNvSpPr/>
            <p:nvPr/>
          </p:nvSpPr>
          <p:spPr>
            <a:xfrm>
              <a:off x="1074419" y="3177539"/>
              <a:ext cx="1219962" cy="1965959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3794811" y="3746269"/>
              <a:ext cx="376324" cy="257001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328927" y="0"/>
              <a:ext cx="3121152" cy="4271733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524000" y="0"/>
              <a:ext cx="2551176" cy="3896868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2087880" y="3264407"/>
              <a:ext cx="1436370" cy="1879092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2" name="object 22"/>
          <p:cNvGrpSpPr/>
          <p:nvPr/>
        </p:nvGrpSpPr>
        <p:grpSpPr>
          <a:xfrm>
            <a:off x="1089660" y="284988"/>
            <a:ext cx="5570220" cy="3738879"/>
            <a:chOff x="1089660" y="284988"/>
            <a:chExt cx="5570220" cy="3738879"/>
          </a:xfrm>
        </p:grpSpPr>
        <p:sp>
          <p:nvSpPr>
            <p:cNvPr id="23" name="object 23"/>
            <p:cNvSpPr/>
            <p:nvPr/>
          </p:nvSpPr>
          <p:spPr>
            <a:xfrm>
              <a:off x="1089660" y="556260"/>
              <a:ext cx="1191767" cy="2631947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6263674" y="3628661"/>
              <a:ext cx="396170" cy="394681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2103120" y="284988"/>
              <a:ext cx="1408176" cy="2990088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4049395"/>
            <a:chOff x="0" y="0"/>
            <a:chExt cx="9144000" cy="4049395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3999" cy="404926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5288279" y="3218688"/>
              <a:ext cx="548005" cy="76200"/>
            </a:xfrm>
            <a:custGeom>
              <a:avLst/>
              <a:gdLst/>
              <a:ahLst/>
              <a:cxnLst/>
              <a:rect l="l" t="t" r="r" b="b"/>
              <a:pathLst>
                <a:path w="548004" h="76200">
                  <a:moveTo>
                    <a:pt x="50800" y="31750"/>
                  </a:moveTo>
                  <a:lnTo>
                    <a:pt x="0" y="31750"/>
                  </a:lnTo>
                  <a:lnTo>
                    <a:pt x="0" y="44450"/>
                  </a:lnTo>
                  <a:lnTo>
                    <a:pt x="50800" y="44450"/>
                  </a:lnTo>
                  <a:lnTo>
                    <a:pt x="50800" y="31750"/>
                  </a:lnTo>
                  <a:close/>
                </a:path>
                <a:path w="548004" h="76200">
                  <a:moveTo>
                    <a:pt x="139700" y="31750"/>
                  </a:moveTo>
                  <a:lnTo>
                    <a:pt x="88900" y="31750"/>
                  </a:lnTo>
                  <a:lnTo>
                    <a:pt x="88900" y="44450"/>
                  </a:lnTo>
                  <a:lnTo>
                    <a:pt x="139700" y="44450"/>
                  </a:lnTo>
                  <a:lnTo>
                    <a:pt x="139700" y="31750"/>
                  </a:lnTo>
                  <a:close/>
                </a:path>
                <a:path w="548004" h="76200">
                  <a:moveTo>
                    <a:pt x="228600" y="31750"/>
                  </a:moveTo>
                  <a:lnTo>
                    <a:pt x="177800" y="31750"/>
                  </a:lnTo>
                  <a:lnTo>
                    <a:pt x="177800" y="44450"/>
                  </a:lnTo>
                  <a:lnTo>
                    <a:pt x="228600" y="44450"/>
                  </a:lnTo>
                  <a:lnTo>
                    <a:pt x="228600" y="31750"/>
                  </a:lnTo>
                  <a:close/>
                </a:path>
                <a:path w="548004" h="76200">
                  <a:moveTo>
                    <a:pt x="317500" y="31750"/>
                  </a:moveTo>
                  <a:lnTo>
                    <a:pt x="266700" y="31750"/>
                  </a:lnTo>
                  <a:lnTo>
                    <a:pt x="266700" y="44450"/>
                  </a:lnTo>
                  <a:lnTo>
                    <a:pt x="317500" y="44450"/>
                  </a:lnTo>
                  <a:lnTo>
                    <a:pt x="317500" y="31750"/>
                  </a:lnTo>
                  <a:close/>
                </a:path>
                <a:path w="548004" h="76200">
                  <a:moveTo>
                    <a:pt x="406400" y="31750"/>
                  </a:moveTo>
                  <a:lnTo>
                    <a:pt x="355600" y="31750"/>
                  </a:lnTo>
                  <a:lnTo>
                    <a:pt x="355600" y="44450"/>
                  </a:lnTo>
                  <a:lnTo>
                    <a:pt x="406400" y="44450"/>
                  </a:lnTo>
                  <a:lnTo>
                    <a:pt x="406400" y="31750"/>
                  </a:lnTo>
                  <a:close/>
                </a:path>
                <a:path w="548004" h="76200">
                  <a:moveTo>
                    <a:pt x="509650" y="0"/>
                  </a:moveTo>
                  <a:lnTo>
                    <a:pt x="494803" y="2988"/>
                  </a:lnTo>
                  <a:lnTo>
                    <a:pt x="482695" y="11144"/>
                  </a:lnTo>
                  <a:lnTo>
                    <a:pt x="474539" y="23252"/>
                  </a:lnTo>
                  <a:lnTo>
                    <a:pt x="471550" y="38100"/>
                  </a:lnTo>
                  <a:lnTo>
                    <a:pt x="474539" y="52947"/>
                  </a:lnTo>
                  <a:lnTo>
                    <a:pt x="482695" y="65055"/>
                  </a:lnTo>
                  <a:lnTo>
                    <a:pt x="494803" y="73211"/>
                  </a:lnTo>
                  <a:lnTo>
                    <a:pt x="509650" y="76200"/>
                  </a:lnTo>
                  <a:lnTo>
                    <a:pt x="524444" y="73211"/>
                  </a:lnTo>
                  <a:lnTo>
                    <a:pt x="536559" y="65055"/>
                  </a:lnTo>
                  <a:lnTo>
                    <a:pt x="544744" y="52947"/>
                  </a:lnTo>
                  <a:lnTo>
                    <a:pt x="546465" y="44450"/>
                  </a:lnTo>
                  <a:lnTo>
                    <a:pt x="495300" y="44450"/>
                  </a:lnTo>
                  <a:lnTo>
                    <a:pt x="495300" y="31750"/>
                  </a:lnTo>
                  <a:lnTo>
                    <a:pt x="546465" y="31750"/>
                  </a:lnTo>
                  <a:lnTo>
                    <a:pt x="544744" y="23252"/>
                  </a:lnTo>
                  <a:lnTo>
                    <a:pt x="536559" y="11144"/>
                  </a:lnTo>
                  <a:lnTo>
                    <a:pt x="524444" y="2988"/>
                  </a:lnTo>
                  <a:lnTo>
                    <a:pt x="509650" y="0"/>
                  </a:lnTo>
                  <a:close/>
                </a:path>
                <a:path w="548004" h="76200">
                  <a:moveTo>
                    <a:pt x="472829" y="31750"/>
                  </a:moveTo>
                  <a:lnTo>
                    <a:pt x="444500" y="31750"/>
                  </a:lnTo>
                  <a:lnTo>
                    <a:pt x="444500" y="44450"/>
                  </a:lnTo>
                  <a:lnTo>
                    <a:pt x="472829" y="44450"/>
                  </a:lnTo>
                  <a:lnTo>
                    <a:pt x="471550" y="38100"/>
                  </a:lnTo>
                  <a:lnTo>
                    <a:pt x="472829" y="31750"/>
                  </a:lnTo>
                  <a:close/>
                </a:path>
                <a:path w="548004" h="76200">
                  <a:moveTo>
                    <a:pt x="546465" y="31750"/>
                  </a:moveTo>
                  <a:lnTo>
                    <a:pt x="495300" y="31750"/>
                  </a:lnTo>
                  <a:lnTo>
                    <a:pt x="495300" y="44450"/>
                  </a:lnTo>
                  <a:lnTo>
                    <a:pt x="546465" y="44450"/>
                  </a:lnTo>
                  <a:lnTo>
                    <a:pt x="547751" y="38100"/>
                  </a:lnTo>
                  <a:lnTo>
                    <a:pt x="546465" y="3175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1005941" y="4252976"/>
            <a:ext cx="2677160" cy="605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800" b="1" spc="-195" dirty="0">
                <a:solidFill>
                  <a:srgbClr val="2F4456"/>
                </a:solidFill>
                <a:latin typeface="Arial"/>
                <a:cs typeface="Arial"/>
              </a:rPr>
              <a:t>SPEEDTEST</a:t>
            </a:r>
            <a:endParaRPr sz="3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877814" y="3081988"/>
            <a:ext cx="1780539" cy="499109"/>
          </a:xfrm>
          <a:prstGeom prst="rect">
            <a:avLst/>
          </a:prstGeom>
        </p:spPr>
        <p:txBody>
          <a:bodyPr vert="horz" wrap="square" lIns="0" tIns="298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35"/>
              </a:spcBef>
            </a:pPr>
            <a:r>
              <a:rPr sz="1600" b="1" spc="-40" dirty="0">
                <a:solidFill>
                  <a:srgbClr val="FFFFFF"/>
                </a:solidFill>
                <a:latin typeface="Arial"/>
                <a:cs typeface="Arial"/>
              </a:rPr>
              <a:t>Change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b="1" spc="-35" dirty="0">
                <a:solidFill>
                  <a:srgbClr val="FFFFFF"/>
                </a:solidFill>
                <a:latin typeface="Arial"/>
                <a:cs typeface="Arial"/>
              </a:rPr>
              <a:t>Server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300" spc="-50" dirty="0">
                <a:solidFill>
                  <a:srgbClr val="FFFFFF"/>
                </a:solidFill>
                <a:latin typeface="Arial"/>
                <a:cs typeface="Arial"/>
              </a:rPr>
              <a:t>Thay </a:t>
            </a:r>
            <a:r>
              <a:rPr sz="1300" spc="30" dirty="0">
                <a:solidFill>
                  <a:srgbClr val="FFFFFF"/>
                </a:solidFill>
                <a:latin typeface="Arial"/>
                <a:cs typeface="Arial"/>
              </a:rPr>
              <a:t>đổi </a:t>
            </a:r>
            <a:r>
              <a:rPr sz="1300" spc="-50" dirty="0">
                <a:solidFill>
                  <a:srgbClr val="FFFFFF"/>
                </a:solidFill>
                <a:latin typeface="Arial"/>
                <a:cs typeface="Arial"/>
              </a:rPr>
              <a:t>Server </a:t>
            </a:r>
            <a:r>
              <a:rPr sz="1300" spc="-5" dirty="0">
                <a:solidFill>
                  <a:srgbClr val="FFFFFF"/>
                </a:solidFill>
                <a:latin typeface="Arial"/>
                <a:cs typeface="Arial"/>
              </a:rPr>
              <a:t>kiểm</a:t>
            </a:r>
            <a:r>
              <a:rPr sz="13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00" spc="10" dirty="0">
                <a:solidFill>
                  <a:srgbClr val="FFFFFF"/>
                </a:solidFill>
                <a:latin typeface="Arial"/>
                <a:cs typeface="Arial"/>
              </a:rPr>
              <a:t>tra</a:t>
            </a:r>
            <a:endParaRPr sz="13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168395" y="3808476"/>
            <a:ext cx="548005" cy="76200"/>
          </a:xfrm>
          <a:custGeom>
            <a:avLst/>
            <a:gdLst/>
            <a:ahLst/>
            <a:cxnLst/>
            <a:rect l="l" t="t" r="r" b="b"/>
            <a:pathLst>
              <a:path w="548004" h="76200">
                <a:moveTo>
                  <a:pt x="547751" y="31750"/>
                </a:moveTo>
                <a:lnTo>
                  <a:pt x="496951" y="31750"/>
                </a:lnTo>
                <a:lnTo>
                  <a:pt x="496951" y="44450"/>
                </a:lnTo>
                <a:lnTo>
                  <a:pt x="547751" y="44450"/>
                </a:lnTo>
                <a:lnTo>
                  <a:pt x="547751" y="31750"/>
                </a:lnTo>
                <a:close/>
              </a:path>
              <a:path w="548004" h="76200">
                <a:moveTo>
                  <a:pt x="458851" y="31750"/>
                </a:moveTo>
                <a:lnTo>
                  <a:pt x="408051" y="31750"/>
                </a:lnTo>
                <a:lnTo>
                  <a:pt x="408051" y="44450"/>
                </a:lnTo>
                <a:lnTo>
                  <a:pt x="458851" y="44450"/>
                </a:lnTo>
                <a:lnTo>
                  <a:pt x="458851" y="31750"/>
                </a:lnTo>
                <a:close/>
              </a:path>
              <a:path w="548004" h="76200">
                <a:moveTo>
                  <a:pt x="369951" y="31750"/>
                </a:moveTo>
                <a:lnTo>
                  <a:pt x="319151" y="31750"/>
                </a:lnTo>
                <a:lnTo>
                  <a:pt x="319151" y="44450"/>
                </a:lnTo>
                <a:lnTo>
                  <a:pt x="369951" y="44450"/>
                </a:lnTo>
                <a:lnTo>
                  <a:pt x="369951" y="31750"/>
                </a:lnTo>
                <a:close/>
              </a:path>
              <a:path w="548004" h="76200">
                <a:moveTo>
                  <a:pt x="281051" y="31750"/>
                </a:moveTo>
                <a:lnTo>
                  <a:pt x="230251" y="31750"/>
                </a:lnTo>
                <a:lnTo>
                  <a:pt x="230251" y="44450"/>
                </a:lnTo>
                <a:lnTo>
                  <a:pt x="281051" y="44450"/>
                </a:lnTo>
                <a:lnTo>
                  <a:pt x="281051" y="31750"/>
                </a:lnTo>
                <a:close/>
              </a:path>
              <a:path w="548004" h="76200">
                <a:moveTo>
                  <a:pt x="192151" y="31750"/>
                </a:moveTo>
                <a:lnTo>
                  <a:pt x="141351" y="31750"/>
                </a:lnTo>
                <a:lnTo>
                  <a:pt x="141351" y="44450"/>
                </a:lnTo>
                <a:lnTo>
                  <a:pt x="192151" y="44450"/>
                </a:lnTo>
                <a:lnTo>
                  <a:pt x="192151" y="31750"/>
                </a:lnTo>
                <a:close/>
              </a:path>
              <a:path w="548004" h="76200">
                <a:moveTo>
                  <a:pt x="38100" y="0"/>
                </a:moveTo>
                <a:lnTo>
                  <a:pt x="23252" y="2988"/>
                </a:lnTo>
                <a:lnTo>
                  <a:pt x="11144" y="11144"/>
                </a:lnTo>
                <a:lnTo>
                  <a:pt x="2988" y="23252"/>
                </a:lnTo>
                <a:lnTo>
                  <a:pt x="0" y="38100"/>
                </a:lnTo>
                <a:lnTo>
                  <a:pt x="2988" y="52947"/>
                </a:lnTo>
                <a:lnTo>
                  <a:pt x="11144" y="65055"/>
                </a:lnTo>
                <a:lnTo>
                  <a:pt x="23252" y="73211"/>
                </a:lnTo>
                <a:lnTo>
                  <a:pt x="38100" y="76200"/>
                </a:lnTo>
                <a:lnTo>
                  <a:pt x="52947" y="73211"/>
                </a:lnTo>
                <a:lnTo>
                  <a:pt x="65055" y="65055"/>
                </a:lnTo>
                <a:lnTo>
                  <a:pt x="73211" y="52947"/>
                </a:lnTo>
                <a:lnTo>
                  <a:pt x="74921" y="44450"/>
                </a:lnTo>
                <a:lnTo>
                  <a:pt x="52451" y="44450"/>
                </a:lnTo>
                <a:lnTo>
                  <a:pt x="52451" y="31750"/>
                </a:lnTo>
                <a:lnTo>
                  <a:pt x="74921" y="31750"/>
                </a:lnTo>
                <a:lnTo>
                  <a:pt x="73211" y="23252"/>
                </a:lnTo>
                <a:lnTo>
                  <a:pt x="65055" y="11144"/>
                </a:lnTo>
                <a:lnTo>
                  <a:pt x="52947" y="2988"/>
                </a:lnTo>
                <a:lnTo>
                  <a:pt x="38100" y="0"/>
                </a:lnTo>
                <a:close/>
              </a:path>
              <a:path w="548004" h="76200">
                <a:moveTo>
                  <a:pt x="74921" y="31750"/>
                </a:moveTo>
                <a:lnTo>
                  <a:pt x="52451" y="31750"/>
                </a:lnTo>
                <a:lnTo>
                  <a:pt x="52451" y="44450"/>
                </a:lnTo>
                <a:lnTo>
                  <a:pt x="74921" y="44450"/>
                </a:lnTo>
                <a:lnTo>
                  <a:pt x="76200" y="38100"/>
                </a:lnTo>
                <a:lnTo>
                  <a:pt x="74921" y="31750"/>
                </a:lnTo>
                <a:close/>
              </a:path>
              <a:path w="548004" h="76200">
                <a:moveTo>
                  <a:pt x="103251" y="31750"/>
                </a:moveTo>
                <a:lnTo>
                  <a:pt x="74921" y="31750"/>
                </a:lnTo>
                <a:lnTo>
                  <a:pt x="76200" y="38100"/>
                </a:lnTo>
                <a:lnTo>
                  <a:pt x="74921" y="44450"/>
                </a:lnTo>
                <a:lnTo>
                  <a:pt x="103251" y="44450"/>
                </a:lnTo>
                <a:lnTo>
                  <a:pt x="103251" y="3175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065987" y="3344750"/>
            <a:ext cx="1943735" cy="534035"/>
          </a:xfrm>
          <a:prstGeom prst="rect">
            <a:avLst/>
          </a:prstGeom>
        </p:spPr>
        <p:txBody>
          <a:bodyPr vert="horz" wrap="square" lIns="0" tIns="425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sz="1300" spc="-35" dirty="0">
                <a:solidFill>
                  <a:srgbClr val="FFFFFF"/>
                </a:solidFill>
                <a:latin typeface="Arial"/>
                <a:cs typeface="Arial"/>
              </a:rPr>
              <a:t>Kiểu </a:t>
            </a:r>
            <a:r>
              <a:rPr sz="1300" spc="5" dirty="0">
                <a:solidFill>
                  <a:srgbClr val="FFFFFF"/>
                </a:solidFill>
                <a:latin typeface="Arial"/>
                <a:cs typeface="Arial"/>
              </a:rPr>
              <a:t>kết </a:t>
            </a:r>
            <a:r>
              <a:rPr sz="1300" spc="20" dirty="0">
                <a:solidFill>
                  <a:srgbClr val="FFFFFF"/>
                </a:solidFill>
                <a:latin typeface="Arial"/>
                <a:cs typeface="Arial"/>
              </a:rPr>
              <a:t>nối </a:t>
            </a:r>
            <a:r>
              <a:rPr sz="1300" dirty="0">
                <a:solidFill>
                  <a:srgbClr val="FFFFFF"/>
                </a:solidFill>
                <a:latin typeface="Arial"/>
                <a:cs typeface="Arial"/>
              </a:rPr>
              <a:t>Đa/đơn</a:t>
            </a:r>
            <a:r>
              <a:rPr sz="1300" spc="-1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00" spc="15" dirty="0">
                <a:solidFill>
                  <a:srgbClr val="FFFFFF"/>
                </a:solidFill>
                <a:latin typeface="Arial"/>
                <a:cs typeface="Arial"/>
              </a:rPr>
              <a:t>luồng</a:t>
            </a:r>
            <a:endParaRPr sz="1300">
              <a:latin typeface="Arial"/>
              <a:cs typeface="Arial"/>
            </a:endParaRPr>
          </a:p>
          <a:p>
            <a:pPr marL="744220">
              <a:lnSpc>
                <a:spcPct val="100000"/>
              </a:lnSpc>
              <a:spcBef>
                <a:spcPts val="290"/>
              </a:spcBef>
            </a:pPr>
            <a:r>
              <a:rPr sz="1600" b="1" spc="25" dirty="0">
                <a:solidFill>
                  <a:srgbClr val="FFFFFF"/>
                </a:solidFill>
                <a:latin typeface="Arial"/>
                <a:cs typeface="Arial"/>
              </a:rPr>
              <a:t>Multi/Single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3999" cy="200081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791711" y="3189732"/>
            <a:ext cx="4168140" cy="347980"/>
          </a:xfrm>
          <a:custGeom>
            <a:avLst/>
            <a:gdLst/>
            <a:ahLst/>
            <a:cxnLst/>
            <a:rect l="l" t="t" r="r" b="b"/>
            <a:pathLst>
              <a:path w="4168140" h="347979">
                <a:moveTo>
                  <a:pt x="4168140" y="0"/>
                </a:moveTo>
                <a:lnTo>
                  <a:pt x="0" y="0"/>
                </a:lnTo>
                <a:lnTo>
                  <a:pt x="0" y="347472"/>
                </a:lnTo>
                <a:lnTo>
                  <a:pt x="4168140" y="347472"/>
                </a:lnTo>
                <a:lnTo>
                  <a:pt x="4168140" y="0"/>
                </a:lnTo>
                <a:close/>
              </a:path>
            </a:pathLst>
          </a:custGeom>
          <a:solidFill>
            <a:srgbClr val="0869B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201159" y="3238881"/>
            <a:ext cx="363474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55" dirty="0">
                <a:solidFill>
                  <a:srgbClr val="FFFFFF"/>
                </a:solidFill>
                <a:latin typeface="Arial"/>
                <a:cs typeface="Arial"/>
              </a:rPr>
              <a:t>https://management-stag.mypt.vn/login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810768" y="411480"/>
            <a:ext cx="3337560" cy="4732020"/>
            <a:chOff x="810768" y="411480"/>
            <a:chExt cx="3337560" cy="4732020"/>
          </a:xfrm>
        </p:grpSpPr>
        <p:sp>
          <p:nvSpPr>
            <p:cNvPr id="6" name="object 6"/>
            <p:cNvSpPr/>
            <p:nvPr/>
          </p:nvSpPr>
          <p:spPr>
            <a:xfrm>
              <a:off x="810768" y="411480"/>
              <a:ext cx="3121152" cy="473201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005839" y="606552"/>
              <a:ext cx="2551176" cy="427634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569719" y="4248915"/>
              <a:ext cx="1436370" cy="894583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584959" y="1269491"/>
              <a:ext cx="1408176" cy="2990088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607307" y="3092196"/>
              <a:ext cx="541020" cy="542543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3999" cy="200081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791711" y="3189732"/>
            <a:ext cx="4168140" cy="347980"/>
          </a:xfrm>
          <a:custGeom>
            <a:avLst/>
            <a:gdLst/>
            <a:ahLst/>
            <a:cxnLst/>
            <a:rect l="l" t="t" r="r" b="b"/>
            <a:pathLst>
              <a:path w="4168140" h="347979">
                <a:moveTo>
                  <a:pt x="4168140" y="0"/>
                </a:moveTo>
                <a:lnTo>
                  <a:pt x="0" y="0"/>
                </a:lnTo>
                <a:lnTo>
                  <a:pt x="0" y="347472"/>
                </a:lnTo>
                <a:lnTo>
                  <a:pt x="4168140" y="347472"/>
                </a:lnTo>
                <a:lnTo>
                  <a:pt x="4168140" y="0"/>
                </a:lnTo>
                <a:close/>
              </a:path>
            </a:pathLst>
          </a:custGeom>
          <a:solidFill>
            <a:srgbClr val="0869B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201159" y="3238881"/>
            <a:ext cx="363474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55" dirty="0">
                <a:solidFill>
                  <a:srgbClr val="FFFFFF"/>
                </a:solidFill>
                <a:latin typeface="Arial"/>
                <a:cs typeface="Arial"/>
              </a:rPr>
              <a:t>https://management-stag.mypt.vn/login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810768" y="411480"/>
            <a:ext cx="3337560" cy="4732020"/>
            <a:chOff x="810768" y="411480"/>
            <a:chExt cx="3337560" cy="4732020"/>
          </a:xfrm>
        </p:grpSpPr>
        <p:sp>
          <p:nvSpPr>
            <p:cNvPr id="6" name="object 6"/>
            <p:cNvSpPr/>
            <p:nvPr/>
          </p:nvSpPr>
          <p:spPr>
            <a:xfrm>
              <a:off x="810768" y="411480"/>
              <a:ext cx="3121152" cy="473201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005839" y="606552"/>
              <a:ext cx="2551176" cy="427634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569719" y="4248915"/>
              <a:ext cx="1436370" cy="894583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584959" y="1269491"/>
              <a:ext cx="1408176" cy="2990088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607307" y="3092196"/>
              <a:ext cx="541020" cy="542543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97840" y="308609"/>
            <a:ext cx="420878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spc="25" dirty="0">
                <a:solidFill>
                  <a:srgbClr val="212A35"/>
                </a:solidFill>
                <a:latin typeface="Arial"/>
                <a:cs typeface="Arial"/>
              </a:rPr>
              <a:t>SWAP </a:t>
            </a:r>
            <a:r>
              <a:rPr sz="3200" b="1" spc="140" dirty="0">
                <a:solidFill>
                  <a:srgbClr val="212A35"/>
                </a:solidFill>
                <a:latin typeface="Arial"/>
                <a:cs typeface="Arial"/>
              </a:rPr>
              <a:t>WIFI </a:t>
            </a:r>
            <a:r>
              <a:rPr sz="3200" b="1" spc="135" dirty="0">
                <a:solidFill>
                  <a:srgbClr val="212A35"/>
                </a:solidFill>
                <a:latin typeface="Arial"/>
                <a:cs typeface="Arial"/>
              </a:rPr>
              <a:t>6 </a:t>
            </a:r>
            <a:r>
              <a:rPr sz="3200" spc="-110" dirty="0">
                <a:solidFill>
                  <a:srgbClr val="212A35"/>
                </a:solidFill>
                <a:latin typeface="Arial"/>
                <a:cs typeface="Arial"/>
              </a:rPr>
              <a:t>| </a:t>
            </a:r>
            <a:r>
              <a:rPr sz="3200" spc="-220" dirty="0">
                <a:solidFill>
                  <a:srgbClr val="212A35"/>
                </a:solidFill>
                <a:latin typeface="Arial"/>
                <a:cs typeface="Arial"/>
              </a:rPr>
              <a:t>Bước</a:t>
            </a:r>
            <a:r>
              <a:rPr sz="3200" spc="-310" dirty="0">
                <a:solidFill>
                  <a:srgbClr val="212A35"/>
                </a:solidFill>
                <a:latin typeface="Arial"/>
                <a:cs typeface="Arial"/>
              </a:rPr>
              <a:t> </a:t>
            </a:r>
            <a:r>
              <a:rPr sz="3200" spc="-55" dirty="0">
                <a:solidFill>
                  <a:srgbClr val="212A35"/>
                </a:solidFill>
                <a:latin typeface="Arial"/>
                <a:cs typeface="Arial"/>
              </a:rPr>
              <a:t>1</a:t>
            </a:r>
            <a:endParaRPr sz="32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4943498" y="191973"/>
            <a:ext cx="4200525" cy="4951730"/>
            <a:chOff x="4943498" y="191973"/>
            <a:chExt cx="4200525" cy="4951730"/>
          </a:xfrm>
        </p:grpSpPr>
        <p:sp>
          <p:nvSpPr>
            <p:cNvPr id="4" name="object 4"/>
            <p:cNvSpPr/>
            <p:nvPr/>
          </p:nvSpPr>
          <p:spPr>
            <a:xfrm>
              <a:off x="4943498" y="988597"/>
              <a:ext cx="2440801" cy="41549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134355" y="5047487"/>
              <a:ext cx="1578102" cy="9601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149595" y="1632203"/>
              <a:ext cx="1549907" cy="342595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649467" y="191973"/>
              <a:ext cx="3494531" cy="495152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844539" y="387096"/>
              <a:ext cx="3299460" cy="4756402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592823" y="1245108"/>
              <a:ext cx="1822703" cy="3869436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814730" y="2144998"/>
            <a:ext cx="3214370" cy="155638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0"/>
              </a:spcBef>
            </a:pPr>
            <a:r>
              <a:rPr sz="1600" spc="-114" dirty="0">
                <a:latin typeface="Arial"/>
                <a:cs typeface="Arial"/>
              </a:rPr>
              <a:t>Các </a:t>
            </a:r>
            <a:r>
              <a:rPr sz="1600" spc="15" dirty="0">
                <a:latin typeface="Arial"/>
                <a:cs typeface="Arial"/>
              </a:rPr>
              <a:t>thông tin </a:t>
            </a:r>
            <a:r>
              <a:rPr sz="1600" spc="-60" dirty="0">
                <a:latin typeface="Arial"/>
                <a:cs typeface="Arial"/>
              </a:rPr>
              <a:t>cần </a:t>
            </a:r>
            <a:r>
              <a:rPr sz="1600" dirty="0">
                <a:latin typeface="Arial"/>
                <a:cs typeface="Arial"/>
              </a:rPr>
              <a:t>ghi</a:t>
            </a:r>
            <a:r>
              <a:rPr sz="1600" spc="114" dirty="0">
                <a:latin typeface="Arial"/>
                <a:cs typeface="Arial"/>
              </a:rPr>
              <a:t> </a:t>
            </a:r>
            <a:r>
              <a:rPr sz="1600" spc="-40" dirty="0">
                <a:latin typeface="Arial"/>
                <a:cs typeface="Arial"/>
              </a:rPr>
              <a:t>nhận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894"/>
              </a:spcBef>
              <a:tabLst>
                <a:tab pos="286385" algn="l"/>
              </a:tabLst>
            </a:pPr>
            <a:r>
              <a:rPr sz="1400" dirty="0">
                <a:latin typeface="Arial"/>
                <a:cs typeface="Arial"/>
              </a:rPr>
              <a:t>•	</a:t>
            </a:r>
            <a:r>
              <a:rPr sz="1400" spc="-25" dirty="0">
                <a:latin typeface="Arial"/>
                <a:cs typeface="Arial"/>
              </a:rPr>
              <a:t>Thông </a:t>
            </a:r>
            <a:r>
              <a:rPr sz="1400" spc="10" dirty="0">
                <a:latin typeface="Arial"/>
                <a:cs typeface="Arial"/>
              </a:rPr>
              <a:t>tin </a:t>
            </a:r>
            <a:r>
              <a:rPr sz="1400" spc="-20" dirty="0">
                <a:latin typeface="Arial"/>
                <a:cs typeface="Arial"/>
              </a:rPr>
              <a:t>liên </a:t>
            </a:r>
            <a:r>
              <a:rPr sz="1400" spc="-35" dirty="0">
                <a:latin typeface="Arial"/>
                <a:cs typeface="Arial"/>
              </a:rPr>
              <a:t>hệ </a:t>
            </a:r>
            <a:r>
              <a:rPr sz="1400" spc="-45" dirty="0">
                <a:latin typeface="Arial"/>
                <a:cs typeface="Arial"/>
              </a:rPr>
              <a:t>khách</a:t>
            </a:r>
            <a:r>
              <a:rPr sz="1400" spc="65" dirty="0">
                <a:latin typeface="Arial"/>
                <a:cs typeface="Arial"/>
              </a:rPr>
              <a:t> </a:t>
            </a:r>
            <a:r>
              <a:rPr sz="1400" spc="-35" dirty="0">
                <a:latin typeface="Arial"/>
                <a:cs typeface="Arial"/>
              </a:rPr>
              <a:t>hàng.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844"/>
              </a:spcBef>
              <a:tabLst>
                <a:tab pos="286385" algn="l"/>
              </a:tabLst>
            </a:pPr>
            <a:r>
              <a:rPr sz="1400" dirty="0">
                <a:latin typeface="Arial"/>
                <a:cs typeface="Arial"/>
              </a:rPr>
              <a:t>•	</a:t>
            </a:r>
            <a:r>
              <a:rPr sz="1400" spc="-60" dirty="0">
                <a:latin typeface="Arial"/>
                <a:cs typeface="Arial"/>
              </a:rPr>
              <a:t>Tình </a:t>
            </a:r>
            <a:r>
              <a:rPr sz="1400" dirty="0">
                <a:latin typeface="Arial"/>
                <a:cs typeface="Arial"/>
              </a:rPr>
              <a:t>trạng </a:t>
            </a:r>
            <a:r>
              <a:rPr sz="1400" spc="-30" dirty="0">
                <a:latin typeface="Arial"/>
                <a:cs typeface="Arial"/>
              </a:rPr>
              <a:t>Công </a:t>
            </a:r>
            <a:r>
              <a:rPr sz="1400" spc="-40" dirty="0">
                <a:latin typeface="Arial"/>
                <a:cs typeface="Arial"/>
              </a:rPr>
              <a:t>suất </a:t>
            </a:r>
            <a:r>
              <a:rPr sz="1400" spc="-15" dirty="0">
                <a:latin typeface="Arial"/>
                <a:cs typeface="Arial"/>
              </a:rPr>
              <a:t>quang</a:t>
            </a:r>
            <a:r>
              <a:rPr sz="1400" spc="-135" dirty="0">
                <a:latin typeface="Arial"/>
                <a:cs typeface="Arial"/>
              </a:rPr>
              <a:t> </a:t>
            </a:r>
            <a:r>
              <a:rPr sz="1400" spc="-80" dirty="0">
                <a:latin typeface="Arial"/>
                <a:cs typeface="Arial"/>
              </a:rPr>
              <a:t>(RX/TX)</a:t>
            </a:r>
            <a:endParaRPr sz="1400">
              <a:latin typeface="Arial"/>
              <a:cs typeface="Arial"/>
            </a:endParaRPr>
          </a:p>
          <a:p>
            <a:pPr marL="286385">
              <a:lnSpc>
                <a:spcPct val="100000"/>
              </a:lnSpc>
              <a:spcBef>
                <a:spcPts val="840"/>
              </a:spcBef>
            </a:pPr>
            <a:r>
              <a:rPr sz="1400" spc="-5" dirty="0">
                <a:latin typeface="Arial"/>
                <a:cs typeface="Arial"/>
              </a:rPr>
              <a:t>tại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spc="-15" dirty="0">
                <a:latin typeface="Arial"/>
                <a:cs typeface="Arial"/>
              </a:rPr>
              <a:t>modem.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840"/>
              </a:spcBef>
              <a:tabLst>
                <a:tab pos="286385" algn="l"/>
              </a:tabLst>
            </a:pPr>
            <a:r>
              <a:rPr sz="1400" dirty="0">
                <a:latin typeface="Arial"/>
                <a:cs typeface="Arial"/>
              </a:rPr>
              <a:t>•	</a:t>
            </a:r>
            <a:r>
              <a:rPr sz="1400" spc="-95" dirty="0">
                <a:latin typeface="Arial"/>
                <a:cs typeface="Arial"/>
              </a:rPr>
              <a:t>Suy </a:t>
            </a:r>
            <a:r>
              <a:rPr sz="1400" spc="-25" dirty="0">
                <a:latin typeface="Arial"/>
                <a:cs typeface="Arial"/>
              </a:rPr>
              <a:t>hao </a:t>
            </a:r>
            <a:r>
              <a:rPr sz="1400" spc="-40" dirty="0">
                <a:latin typeface="Arial"/>
                <a:cs typeface="Arial"/>
              </a:rPr>
              <a:t>cáp</a:t>
            </a:r>
            <a:r>
              <a:rPr sz="1400" spc="100" dirty="0">
                <a:latin typeface="Arial"/>
                <a:cs typeface="Arial"/>
              </a:rPr>
              <a:t> </a:t>
            </a:r>
            <a:r>
              <a:rPr sz="1400" spc="-50" dirty="0">
                <a:latin typeface="Arial"/>
                <a:cs typeface="Arial"/>
              </a:rPr>
              <a:t>Lastmile.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02030" y="3785108"/>
            <a:ext cx="275399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5"/>
              </a:spcBef>
              <a:buChar char="•"/>
              <a:tabLst>
                <a:tab pos="299085" algn="l"/>
                <a:tab pos="299720" algn="l"/>
              </a:tabLst>
            </a:pPr>
            <a:r>
              <a:rPr sz="1400" spc="-35" dirty="0">
                <a:latin typeface="Arial"/>
                <a:cs typeface="Arial"/>
              </a:rPr>
              <a:t>Ngưỡng </a:t>
            </a:r>
            <a:r>
              <a:rPr sz="1400" spc="10" dirty="0">
                <a:latin typeface="Arial"/>
                <a:cs typeface="Arial"/>
              </a:rPr>
              <a:t>gông </a:t>
            </a:r>
            <a:r>
              <a:rPr sz="1400" spc="-65" dirty="0">
                <a:latin typeface="Arial"/>
                <a:cs typeface="Arial"/>
              </a:rPr>
              <a:t>suy </a:t>
            </a:r>
            <a:r>
              <a:rPr sz="1400" spc="-25" dirty="0">
                <a:latin typeface="Arial"/>
                <a:cs typeface="Arial"/>
              </a:rPr>
              <a:t>hao</a:t>
            </a:r>
            <a:r>
              <a:rPr sz="1400" spc="55" dirty="0">
                <a:latin typeface="Arial"/>
                <a:cs typeface="Arial"/>
              </a:rPr>
              <a:t> </a:t>
            </a:r>
            <a:r>
              <a:rPr sz="1400" spc="-50" dirty="0">
                <a:latin typeface="Arial"/>
                <a:cs typeface="Arial"/>
              </a:rPr>
              <a:t>Lastmile.</a:t>
            </a:r>
            <a:endParaRPr sz="14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02030" y="3999687"/>
            <a:ext cx="3239135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marR="5080" indent="-287020">
              <a:lnSpc>
                <a:spcPct val="150000"/>
              </a:lnSpc>
              <a:spcBef>
                <a:spcPts val="100"/>
              </a:spcBef>
              <a:buChar char="•"/>
              <a:tabLst>
                <a:tab pos="299085" algn="l"/>
                <a:tab pos="299720" algn="l"/>
              </a:tabLst>
            </a:pPr>
            <a:r>
              <a:rPr sz="1400" spc="-100" dirty="0">
                <a:latin typeface="Arial"/>
                <a:cs typeface="Arial"/>
              </a:rPr>
              <a:t>Các </a:t>
            </a:r>
            <a:r>
              <a:rPr sz="1400" spc="15" dirty="0">
                <a:latin typeface="Arial"/>
                <a:cs typeface="Arial"/>
              </a:rPr>
              <a:t>thông tin </a:t>
            </a:r>
            <a:r>
              <a:rPr sz="1400" spc="-50" dirty="0">
                <a:latin typeface="Arial"/>
                <a:cs typeface="Arial"/>
              </a:rPr>
              <a:t>về </a:t>
            </a:r>
            <a:r>
              <a:rPr sz="1400" spc="-20" dirty="0">
                <a:latin typeface="Arial"/>
                <a:cs typeface="Arial"/>
              </a:rPr>
              <a:t>lịch </a:t>
            </a:r>
            <a:r>
              <a:rPr sz="1400" spc="-135" dirty="0">
                <a:latin typeface="Arial"/>
                <a:cs typeface="Arial"/>
              </a:rPr>
              <a:t>sử </a:t>
            </a:r>
            <a:r>
              <a:rPr sz="1400" spc="-10" dirty="0">
                <a:latin typeface="Arial"/>
                <a:cs typeface="Arial"/>
              </a:rPr>
              <a:t>bảo </a:t>
            </a:r>
            <a:r>
              <a:rPr sz="1400" spc="-25" dirty="0">
                <a:latin typeface="Arial"/>
                <a:cs typeface="Arial"/>
              </a:rPr>
              <a:t>trì, </a:t>
            </a:r>
            <a:r>
              <a:rPr sz="1400" spc="15" dirty="0">
                <a:latin typeface="Arial"/>
                <a:cs typeface="Arial"/>
              </a:rPr>
              <a:t>thông  </a:t>
            </a:r>
            <a:r>
              <a:rPr sz="1400" spc="10" dirty="0">
                <a:latin typeface="Arial"/>
                <a:cs typeface="Arial"/>
              </a:rPr>
              <a:t>tin </a:t>
            </a:r>
            <a:r>
              <a:rPr sz="1400" spc="-5" dirty="0">
                <a:latin typeface="Arial"/>
                <a:cs typeface="Arial"/>
              </a:rPr>
              <a:t>Network </a:t>
            </a:r>
            <a:r>
              <a:rPr sz="1400" spc="-55" dirty="0">
                <a:latin typeface="Arial"/>
                <a:cs typeface="Arial"/>
              </a:rPr>
              <a:t>của </a:t>
            </a:r>
            <a:r>
              <a:rPr sz="1400" spc="-45" dirty="0">
                <a:latin typeface="Arial"/>
                <a:cs typeface="Arial"/>
              </a:rPr>
              <a:t>khách </a:t>
            </a:r>
            <a:r>
              <a:rPr sz="1400" spc="-20" dirty="0">
                <a:latin typeface="Arial"/>
                <a:cs typeface="Arial"/>
              </a:rPr>
              <a:t>hàng </a:t>
            </a:r>
            <a:r>
              <a:rPr sz="1400" spc="-35" dirty="0">
                <a:latin typeface="Arial"/>
                <a:cs typeface="Arial"/>
              </a:rPr>
              <a:t>(nếu</a:t>
            </a:r>
            <a:r>
              <a:rPr sz="1400" spc="110" dirty="0">
                <a:latin typeface="Arial"/>
                <a:cs typeface="Arial"/>
              </a:rPr>
              <a:t> </a:t>
            </a:r>
            <a:r>
              <a:rPr sz="1400" spc="-50" dirty="0">
                <a:latin typeface="Arial"/>
                <a:cs typeface="Arial"/>
              </a:rPr>
              <a:t>có).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0" y="0"/>
            <a:ext cx="9144000" cy="5140325"/>
            <a:chOff x="0" y="0"/>
            <a:chExt cx="9144000" cy="5140325"/>
          </a:xfrm>
        </p:grpSpPr>
        <p:sp>
          <p:nvSpPr>
            <p:cNvPr id="14" name="object 14"/>
            <p:cNvSpPr/>
            <p:nvPr/>
          </p:nvSpPr>
          <p:spPr>
            <a:xfrm>
              <a:off x="723899" y="1245108"/>
              <a:ext cx="3395979" cy="759460"/>
            </a:xfrm>
            <a:custGeom>
              <a:avLst/>
              <a:gdLst/>
              <a:ahLst/>
              <a:cxnLst/>
              <a:rect l="l" t="t" r="r" b="b"/>
              <a:pathLst>
                <a:path w="3395979" h="759460">
                  <a:moveTo>
                    <a:pt x="3395472" y="0"/>
                  </a:moveTo>
                  <a:lnTo>
                    <a:pt x="0" y="0"/>
                  </a:lnTo>
                  <a:lnTo>
                    <a:pt x="0" y="758951"/>
                  </a:lnTo>
                  <a:lnTo>
                    <a:pt x="3395472" y="758951"/>
                  </a:lnTo>
                  <a:lnTo>
                    <a:pt x="3395472" y="0"/>
                  </a:lnTo>
                  <a:close/>
                </a:path>
              </a:pathLst>
            </a:custGeom>
            <a:solidFill>
              <a:srgbClr val="031237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0" y="0"/>
              <a:ext cx="9143999" cy="5140274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60959" y="1594129"/>
              <a:ext cx="9008364" cy="2532888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52983" y="1735835"/>
              <a:ext cx="8638540" cy="2162810"/>
            </a:xfrm>
            <a:custGeom>
              <a:avLst/>
              <a:gdLst/>
              <a:ahLst/>
              <a:cxnLst/>
              <a:rect l="l" t="t" r="r" b="b"/>
              <a:pathLst>
                <a:path w="8638540" h="2162810">
                  <a:moveTo>
                    <a:pt x="8638032" y="0"/>
                  </a:moveTo>
                  <a:lnTo>
                    <a:pt x="0" y="0"/>
                  </a:lnTo>
                  <a:lnTo>
                    <a:pt x="0" y="2162555"/>
                  </a:lnTo>
                  <a:lnTo>
                    <a:pt x="8638032" y="2162555"/>
                  </a:lnTo>
                  <a:lnTo>
                    <a:pt x="8638032" y="0"/>
                  </a:lnTo>
                  <a:close/>
                </a:path>
              </a:pathLst>
            </a:custGeom>
            <a:solidFill>
              <a:srgbClr val="FFFFFF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883716" y="2426335"/>
            <a:ext cx="563499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i="1" spc="-15" dirty="0">
                <a:solidFill>
                  <a:srgbClr val="13405D"/>
                </a:solidFill>
                <a:latin typeface="Arial"/>
                <a:cs typeface="Arial"/>
              </a:rPr>
              <a:t>giá </a:t>
            </a:r>
            <a:r>
              <a:rPr sz="1400" i="1" spc="-40" dirty="0">
                <a:solidFill>
                  <a:srgbClr val="13405D"/>
                </a:solidFill>
                <a:latin typeface="Arial"/>
                <a:cs typeface="Arial"/>
              </a:rPr>
              <a:t>trước </a:t>
            </a:r>
            <a:r>
              <a:rPr sz="1400" i="1" spc="-30" dirty="0">
                <a:solidFill>
                  <a:srgbClr val="13405D"/>
                </a:solidFill>
                <a:latin typeface="Arial"/>
                <a:cs typeface="Arial"/>
              </a:rPr>
              <a:t>vấn </a:t>
            </a:r>
            <a:r>
              <a:rPr sz="1400" i="1" spc="-70" dirty="0">
                <a:solidFill>
                  <a:srgbClr val="13405D"/>
                </a:solidFill>
                <a:latin typeface="Arial"/>
                <a:cs typeface="Arial"/>
              </a:rPr>
              <a:t>đề </a:t>
            </a:r>
            <a:r>
              <a:rPr sz="1400" i="1" spc="114" dirty="0">
                <a:solidFill>
                  <a:srgbClr val="13405D"/>
                </a:solidFill>
                <a:latin typeface="Arial"/>
                <a:cs typeface="Arial"/>
              </a:rPr>
              <a:t>&amp; </a:t>
            </a:r>
            <a:r>
              <a:rPr sz="1400" i="1" spc="-10" dirty="0">
                <a:solidFill>
                  <a:srgbClr val="13405D"/>
                </a:solidFill>
                <a:latin typeface="Arial"/>
                <a:cs typeface="Arial"/>
              </a:rPr>
              <a:t>tình </a:t>
            </a:r>
            <a:r>
              <a:rPr sz="1400" i="1" spc="-20" dirty="0">
                <a:solidFill>
                  <a:srgbClr val="13405D"/>
                </a:solidFill>
                <a:latin typeface="Arial"/>
                <a:cs typeface="Arial"/>
              </a:rPr>
              <a:t>huống </a:t>
            </a:r>
            <a:r>
              <a:rPr sz="1400" i="1" spc="-75" dirty="0">
                <a:solidFill>
                  <a:srgbClr val="13405D"/>
                </a:solidFill>
                <a:latin typeface="Arial"/>
                <a:cs typeface="Arial"/>
              </a:rPr>
              <a:t>có </a:t>
            </a:r>
            <a:r>
              <a:rPr sz="1400" i="1" spc="-25" dirty="0">
                <a:solidFill>
                  <a:srgbClr val="13405D"/>
                </a:solidFill>
                <a:latin typeface="Arial"/>
                <a:cs typeface="Arial"/>
              </a:rPr>
              <a:t>thể </a:t>
            </a:r>
            <a:r>
              <a:rPr sz="1400" i="1" spc="-5" dirty="0">
                <a:solidFill>
                  <a:srgbClr val="13405D"/>
                </a:solidFill>
                <a:latin typeface="Arial"/>
                <a:cs typeface="Arial"/>
              </a:rPr>
              <a:t>phát </a:t>
            </a:r>
            <a:r>
              <a:rPr sz="1400" i="1" spc="-35" dirty="0">
                <a:solidFill>
                  <a:srgbClr val="13405D"/>
                </a:solidFill>
                <a:latin typeface="Arial"/>
                <a:cs typeface="Arial"/>
              </a:rPr>
              <a:t>sinh với </a:t>
            </a:r>
            <a:r>
              <a:rPr sz="1400" i="1" spc="-10" dirty="0">
                <a:solidFill>
                  <a:srgbClr val="13405D"/>
                </a:solidFill>
                <a:latin typeface="Arial"/>
                <a:cs typeface="Arial"/>
              </a:rPr>
              <a:t>mô </a:t>
            </a:r>
            <a:r>
              <a:rPr sz="1400" i="1" spc="-20" dirty="0">
                <a:solidFill>
                  <a:srgbClr val="13405D"/>
                </a:solidFill>
                <a:latin typeface="Arial"/>
                <a:cs typeface="Arial"/>
              </a:rPr>
              <a:t>hình </a:t>
            </a:r>
            <a:r>
              <a:rPr sz="1400" i="1" spc="-10" dirty="0">
                <a:solidFill>
                  <a:srgbClr val="13405D"/>
                </a:solidFill>
                <a:latin typeface="Arial"/>
                <a:cs typeface="Arial"/>
              </a:rPr>
              <a:t>mạng </a:t>
            </a:r>
            <a:r>
              <a:rPr sz="1400" i="1" spc="-30" dirty="0">
                <a:solidFill>
                  <a:srgbClr val="13405D"/>
                </a:solidFill>
                <a:latin typeface="Arial"/>
                <a:cs typeface="Arial"/>
              </a:rPr>
              <a:t>hiện</a:t>
            </a:r>
            <a:r>
              <a:rPr sz="1400" i="1" spc="-125" dirty="0">
                <a:solidFill>
                  <a:srgbClr val="13405D"/>
                </a:solidFill>
                <a:latin typeface="Arial"/>
                <a:cs typeface="Arial"/>
              </a:rPr>
              <a:t> </a:t>
            </a:r>
            <a:r>
              <a:rPr sz="1400" i="1" spc="-10" dirty="0">
                <a:solidFill>
                  <a:srgbClr val="13405D"/>
                </a:solidFill>
                <a:latin typeface="Arial"/>
                <a:cs typeface="Arial"/>
              </a:rPr>
              <a:t>tại.</a:t>
            </a:r>
            <a:endParaRPr sz="14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524370" y="2456129"/>
            <a:ext cx="19050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360" dirty="0">
                <a:solidFill>
                  <a:srgbClr val="13405D"/>
                </a:solidFill>
                <a:latin typeface="Verdana"/>
                <a:cs typeface="Verdana"/>
              </a:rPr>
              <a:t>”</a:t>
            </a:r>
            <a:endParaRPr sz="3600">
              <a:latin typeface="Verdana"/>
              <a:cs typeface="Verdan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55447" y="1312290"/>
            <a:ext cx="6165215" cy="10890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0360">
              <a:lnSpc>
                <a:spcPct val="100000"/>
              </a:lnSpc>
              <a:spcBef>
                <a:spcPts val="100"/>
              </a:spcBef>
            </a:pPr>
            <a:r>
              <a:rPr sz="1800" b="1" spc="-65" dirty="0">
                <a:solidFill>
                  <a:srgbClr val="FFFFFF"/>
                </a:solidFill>
                <a:latin typeface="Arial"/>
                <a:cs typeface="Arial"/>
              </a:rPr>
              <a:t>Đọc </a:t>
            </a:r>
            <a:r>
              <a:rPr sz="1800" b="1" spc="-25" dirty="0">
                <a:solidFill>
                  <a:srgbClr val="FFFFFF"/>
                </a:solidFill>
                <a:latin typeface="Arial"/>
                <a:cs typeface="Arial"/>
              </a:rPr>
              <a:t>thông</a:t>
            </a:r>
            <a:r>
              <a:rPr sz="1800" b="1" spc="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spc="-15" dirty="0">
                <a:solidFill>
                  <a:srgbClr val="FFFFFF"/>
                </a:solidFill>
                <a:latin typeface="Arial"/>
                <a:cs typeface="Arial"/>
              </a:rPr>
              <a:t>tin</a:t>
            </a:r>
            <a:endParaRPr sz="1800">
              <a:latin typeface="Arial"/>
              <a:cs typeface="Arial"/>
            </a:endParaRPr>
          </a:p>
          <a:p>
            <a:pPr marL="340360">
              <a:lnSpc>
                <a:spcPts val="2025"/>
              </a:lnSpc>
            </a:pPr>
            <a:r>
              <a:rPr sz="1800" b="1" spc="-85" dirty="0">
                <a:solidFill>
                  <a:srgbClr val="FFFFFF"/>
                </a:solidFill>
                <a:latin typeface="Arial"/>
                <a:cs typeface="Arial"/>
              </a:rPr>
              <a:t>Checklist </a:t>
            </a:r>
            <a:r>
              <a:rPr sz="1800" b="1" spc="-25" dirty="0">
                <a:solidFill>
                  <a:srgbClr val="FFFFFF"/>
                </a:solidFill>
                <a:latin typeface="Arial"/>
                <a:cs typeface="Arial"/>
              </a:rPr>
              <a:t>trên</a:t>
            </a:r>
            <a:r>
              <a:rPr sz="1800" b="1" spc="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Mobinet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ts val="4185"/>
              </a:lnSpc>
            </a:pPr>
            <a:r>
              <a:rPr sz="3600" spc="-600" dirty="0">
                <a:solidFill>
                  <a:srgbClr val="13405D"/>
                </a:solidFill>
                <a:latin typeface="Verdana"/>
                <a:cs typeface="Verdana"/>
              </a:rPr>
              <a:t>“</a:t>
            </a:r>
            <a:r>
              <a:rPr sz="1400" i="1" spc="-229" dirty="0">
                <a:solidFill>
                  <a:srgbClr val="13405D"/>
                </a:solidFill>
                <a:latin typeface="Arial"/>
                <a:cs typeface="Arial"/>
              </a:rPr>
              <a:t>S</a:t>
            </a:r>
            <a:r>
              <a:rPr sz="1400" i="1" spc="-85" dirty="0">
                <a:solidFill>
                  <a:srgbClr val="13405D"/>
                </a:solidFill>
                <a:latin typeface="Arial"/>
                <a:cs typeface="Arial"/>
              </a:rPr>
              <a:t>ử</a:t>
            </a:r>
            <a:r>
              <a:rPr sz="1400" i="1" spc="-25" dirty="0">
                <a:solidFill>
                  <a:srgbClr val="13405D"/>
                </a:solidFill>
                <a:latin typeface="Arial"/>
                <a:cs typeface="Arial"/>
              </a:rPr>
              <a:t> </a:t>
            </a:r>
            <a:r>
              <a:rPr sz="1400" i="1" spc="-30" dirty="0">
                <a:solidFill>
                  <a:srgbClr val="13405D"/>
                </a:solidFill>
                <a:latin typeface="Arial"/>
                <a:cs typeface="Arial"/>
              </a:rPr>
              <a:t>d</a:t>
            </a:r>
            <a:r>
              <a:rPr sz="1400" i="1" spc="-5" dirty="0">
                <a:solidFill>
                  <a:srgbClr val="13405D"/>
                </a:solidFill>
                <a:latin typeface="Arial"/>
                <a:cs typeface="Arial"/>
              </a:rPr>
              <a:t>ụn</a:t>
            </a:r>
            <a:r>
              <a:rPr sz="1400" i="1" spc="-35" dirty="0">
                <a:solidFill>
                  <a:srgbClr val="13405D"/>
                </a:solidFill>
                <a:latin typeface="Arial"/>
                <a:cs typeface="Arial"/>
              </a:rPr>
              <a:t>g</a:t>
            </a:r>
            <a:r>
              <a:rPr sz="1400" i="1" spc="-25" dirty="0">
                <a:solidFill>
                  <a:srgbClr val="13405D"/>
                </a:solidFill>
                <a:latin typeface="Arial"/>
                <a:cs typeface="Arial"/>
              </a:rPr>
              <a:t> </a:t>
            </a:r>
            <a:r>
              <a:rPr sz="1400" i="1" spc="50" dirty="0">
                <a:solidFill>
                  <a:srgbClr val="13405D"/>
                </a:solidFill>
                <a:latin typeface="Arial"/>
                <a:cs typeface="Arial"/>
              </a:rPr>
              <a:t>t</a:t>
            </a:r>
            <a:r>
              <a:rPr sz="1400" i="1" dirty="0">
                <a:solidFill>
                  <a:srgbClr val="13405D"/>
                </a:solidFill>
                <a:latin typeface="Arial"/>
                <a:cs typeface="Arial"/>
              </a:rPr>
              <a:t>h</a:t>
            </a:r>
            <a:r>
              <a:rPr sz="1400" i="1" spc="-40" dirty="0">
                <a:solidFill>
                  <a:srgbClr val="13405D"/>
                </a:solidFill>
                <a:latin typeface="Arial"/>
                <a:cs typeface="Arial"/>
              </a:rPr>
              <a:t>ô</a:t>
            </a:r>
            <a:r>
              <a:rPr sz="1400" i="1" spc="-5" dirty="0">
                <a:solidFill>
                  <a:srgbClr val="13405D"/>
                </a:solidFill>
                <a:latin typeface="Arial"/>
                <a:cs typeface="Arial"/>
              </a:rPr>
              <a:t>n</a:t>
            </a:r>
            <a:r>
              <a:rPr sz="1400" i="1" spc="-35" dirty="0">
                <a:solidFill>
                  <a:srgbClr val="13405D"/>
                </a:solidFill>
                <a:latin typeface="Arial"/>
                <a:cs typeface="Arial"/>
              </a:rPr>
              <a:t>g </a:t>
            </a:r>
            <a:r>
              <a:rPr sz="1400" i="1" spc="50" dirty="0">
                <a:solidFill>
                  <a:srgbClr val="13405D"/>
                </a:solidFill>
                <a:latin typeface="Arial"/>
                <a:cs typeface="Arial"/>
              </a:rPr>
              <a:t>t</a:t>
            </a:r>
            <a:r>
              <a:rPr sz="1400" i="1" spc="20" dirty="0">
                <a:solidFill>
                  <a:srgbClr val="13405D"/>
                </a:solidFill>
                <a:latin typeface="Arial"/>
                <a:cs typeface="Arial"/>
              </a:rPr>
              <a:t>i</a:t>
            </a:r>
            <a:r>
              <a:rPr sz="1400" i="1" spc="-10" dirty="0">
                <a:solidFill>
                  <a:srgbClr val="13405D"/>
                </a:solidFill>
                <a:latin typeface="Arial"/>
                <a:cs typeface="Arial"/>
              </a:rPr>
              <a:t>n</a:t>
            </a:r>
            <a:r>
              <a:rPr sz="1400" i="1" spc="-25" dirty="0">
                <a:solidFill>
                  <a:srgbClr val="13405D"/>
                </a:solidFill>
                <a:latin typeface="Arial"/>
                <a:cs typeface="Arial"/>
              </a:rPr>
              <a:t> </a:t>
            </a:r>
            <a:r>
              <a:rPr sz="1400" i="1" spc="-45" dirty="0">
                <a:solidFill>
                  <a:srgbClr val="13405D"/>
                </a:solidFill>
                <a:latin typeface="Arial"/>
                <a:cs typeface="Arial"/>
              </a:rPr>
              <a:t>v</a:t>
            </a:r>
            <a:r>
              <a:rPr sz="1400" i="1" spc="-110" dirty="0">
                <a:solidFill>
                  <a:srgbClr val="13405D"/>
                </a:solidFill>
                <a:latin typeface="Arial"/>
                <a:cs typeface="Arial"/>
              </a:rPr>
              <a:t>ề</a:t>
            </a:r>
            <a:r>
              <a:rPr sz="1400" i="1" spc="-20" dirty="0">
                <a:solidFill>
                  <a:srgbClr val="13405D"/>
                </a:solidFill>
                <a:latin typeface="Arial"/>
                <a:cs typeface="Arial"/>
              </a:rPr>
              <a:t> </a:t>
            </a:r>
            <a:r>
              <a:rPr sz="1400" i="1" spc="20" dirty="0">
                <a:solidFill>
                  <a:srgbClr val="13405D"/>
                </a:solidFill>
                <a:latin typeface="Arial"/>
                <a:cs typeface="Arial"/>
              </a:rPr>
              <a:t>lị</a:t>
            </a:r>
            <a:r>
              <a:rPr sz="1400" i="1" spc="-65" dirty="0">
                <a:solidFill>
                  <a:srgbClr val="13405D"/>
                </a:solidFill>
                <a:latin typeface="Arial"/>
                <a:cs typeface="Arial"/>
              </a:rPr>
              <a:t>ch</a:t>
            </a:r>
            <a:r>
              <a:rPr sz="1400" i="1" spc="-40" dirty="0">
                <a:solidFill>
                  <a:srgbClr val="13405D"/>
                </a:solidFill>
                <a:latin typeface="Arial"/>
                <a:cs typeface="Arial"/>
              </a:rPr>
              <a:t> </a:t>
            </a:r>
            <a:r>
              <a:rPr sz="1400" i="1" spc="-140" dirty="0">
                <a:solidFill>
                  <a:srgbClr val="13405D"/>
                </a:solidFill>
                <a:latin typeface="Arial"/>
                <a:cs typeface="Arial"/>
              </a:rPr>
              <a:t>s</a:t>
            </a:r>
            <a:r>
              <a:rPr sz="1400" i="1" spc="-85" dirty="0">
                <a:solidFill>
                  <a:srgbClr val="13405D"/>
                </a:solidFill>
                <a:latin typeface="Arial"/>
                <a:cs typeface="Arial"/>
              </a:rPr>
              <a:t>ử</a:t>
            </a:r>
            <a:r>
              <a:rPr sz="1400" i="1" spc="-35" dirty="0">
                <a:solidFill>
                  <a:srgbClr val="13405D"/>
                </a:solidFill>
                <a:latin typeface="Arial"/>
                <a:cs typeface="Arial"/>
              </a:rPr>
              <a:t> </a:t>
            </a:r>
            <a:r>
              <a:rPr sz="1400" i="1" spc="-30" dirty="0">
                <a:solidFill>
                  <a:srgbClr val="13405D"/>
                </a:solidFill>
                <a:latin typeface="Arial"/>
                <a:cs typeface="Arial"/>
              </a:rPr>
              <a:t>bả</a:t>
            </a:r>
            <a:r>
              <a:rPr sz="1400" i="1" spc="-40" dirty="0">
                <a:solidFill>
                  <a:srgbClr val="13405D"/>
                </a:solidFill>
                <a:latin typeface="Arial"/>
                <a:cs typeface="Arial"/>
              </a:rPr>
              <a:t>o</a:t>
            </a:r>
            <a:r>
              <a:rPr sz="1400" i="1" spc="-15" dirty="0">
                <a:solidFill>
                  <a:srgbClr val="13405D"/>
                </a:solidFill>
                <a:latin typeface="Arial"/>
                <a:cs typeface="Arial"/>
              </a:rPr>
              <a:t> </a:t>
            </a:r>
            <a:r>
              <a:rPr sz="1400" i="1" spc="50" dirty="0">
                <a:solidFill>
                  <a:srgbClr val="13405D"/>
                </a:solidFill>
                <a:latin typeface="Arial"/>
                <a:cs typeface="Arial"/>
              </a:rPr>
              <a:t>t</a:t>
            </a:r>
            <a:r>
              <a:rPr sz="1400" i="1" spc="20" dirty="0">
                <a:solidFill>
                  <a:srgbClr val="13405D"/>
                </a:solidFill>
                <a:latin typeface="Arial"/>
                <a:cs typeface="Arial"/>
              </a:rPr>
              <a:t>r</a:t>
            </a:r>
            <a:r>
              <a:rPr sz="1400" i="1" spc="-60" dirty="0">
                <a:solidFill>
                  <a:srgbClr val="13405D"/>
                </a:solidFill>
                <a:latin typeface="Arial"/>
                <a:cs typeface="Arial"/>
              </a:rPr>
              <a:t>ì</a:t>
            </a:r>
            <a:r>
              <a:rPr sz="1400" i="1" spc="-80" dirty="0">
                <a:solidFill>
                  <a:srgbClr val="13405D"/>
                </a:solidFill>
                <a:latin typeface="Arial"/>
                <a:cs typeface="Arial"/>
              </a:rPr>
              <a:t>,</a:t>
            </a:r>
            <a:r>
              <a:rPr sz="1400" i="1" spc="-20" dirty="0">
                <a:solidFill>
                  <a:srgbClr val="13405D"/>
                </a:solidFill>
                <a:latin typeface="Arial"/>
                <a:cs typeface="Arial"/>
              </a:rPr>
              <a:t> </a:t>
            </a:r>
            <a:r>
              <a:rPr sz="1400" i="1" spc="50" dirty="0">
                <a:solidFill>
                  <a:srgbClr val="13405D"/>
                </a:solidFill>
                <a:latin typeface="Arial"/>
                <a:cs typeface="Arial"/>
              </a:rPr>
              <a:t>t</a:t>
            </a:r>
            <a:r>
              <a:rPr sz="1400" i="1" dirty="0">
                <a:solidFill>
                  <a:srgbClr val="13405D"/>
                </a:solidFill>
                <a:latin typeface="Arial"/>
                <a:cs typeface="Arial"/>
              </a:rPr>
              <a:t>h</a:t>
            </a:r>
            <a:r>
              <a:rPr sz="1400" i="1" spc="-40" dirty="0">
                <a:solidFill>
                  <a:srgbClr val="13405D"/>
                </a:solidFill>
                <a:latin typeface="Arial"/>
                <a:cs typeface="Arial"/>
              </a:rPr>
              <a:t>ô</a:t>
            </a:r>
            <a:r>
              <a:rPr sz="1400" i="1" spc="-5" dirty="0">
                <a:solidFill>
                  <a:srgbClr val="13405D"/>
                </a:solidFill>
                <a:latin typeface="Arial"/>
                <a:cs typeface="Arial"/>
              </a:rPr>
              <a:t>n</a:t>
            </a:r>
            <a:r>
              <a:rPr sz="1400" i="1" spc="-35" dirty="0">
                <a:solidFill>
                  <a:srgbClr val="13405D"/>
                </a:solidFill>
                <a:latin typeface="Arial"/>
                <a:cs typeface="Arial"/>
              </a:rPr>
              <a:t>g</a:t>
            </a:r>
            <a:r>
              <a:rPr sz="1400" i="1" spc="-50" dirty="0">
                <a:solidFill>
                  <a:srgbClr val="13405D"/>
                </a:solidFill>
                <a:latin typeface="Arial"/>
                <a:cs typeface="Arial"/>
              </a:rPr>
              <a:t> </a:t>
            </a:r>
            <a:r>
              <a:rPr sz="1400" i="1" spc="50" dirty="0">
                <a:solidFill>
                  <a:srgbClr val="13405D"/>
                </a:solidFill>
                <a:latin typeface="Arial"/>
                <a:cs typeface="Arial"/>
              </a:rPr>
              <a:t>t</a:t>
            </a:r>
            <a:r>
              <a:rPr sz="1400" i="1" spc="20" dirty="0">
                <a:solidFill>
                  <a:srgbClr val="13405D"/>
                </a:solidFill>
                <a:latin typeface="Arial"/>
                <a:cs typeface="Arial"/>
              </a:rPr>
              <a:t>i</a:t>
            </a:r>
            <a:r>
              <a:rPr sz="1400" i="1" spc="-10" dirty="0">
                <a:solidFill>
                  <a:srgbClr val="13405D"/>
                </a:solidFill>
                <a:latin typeface="Arial"/>
                <a:cs typeface="Arial"/>
              </a:rPr>
              <a:t>n</a:t>
            </a:r>
            <a:r>
              <a:rPr sz="1400" i="1" spc="30" dirty="0">
                <a:solidFill>
                  <a:srgbClr val="13405D"/>
                </a:solidFill>
                <a:latin typeface="Arial"/>
                <a:cs typeface="Arial"/>
              </a:rPr>
              <a:t> </a:t>
            </a:r>
            <a:r>
              <a:rPr sz="1400" i="1" spc="15" dirty="0">
                <a:solidFill>
                  <a:srgbClr val="13405D"/>
                </a:solidFill>
                <a:latin typeface="Arial"/>
                <a:cs typeface="Arial"/>
              </a:rPr>
              <a:t>N</a:t>
            </a:r>
            <a:r>
              <a:rPr sz="1400" i="1" spc="-100" dirty="0">
                <a:solidFill>
                  <a:srgbClr val="13405D"/>
                </a:solidFill>
                <a:latin typeface="Arial"/>
                <a:cs typeface="Arial"/>
              </a:rPr>
              <a:t>e</a:t>
            </a:r>
            <a:r>
              <a:rPr sz="1400" i="1" spc="-15" dirty="0">
                <a:solidFill>
                  <a:srgbClr val="13405D"/>
                </a:solidFill>
                <a:latin typeface="Arial"/>
                <a:cs typeface="Arial"/>
              </a:rPr>
              <a:t>tw</a:t>
            </a:r>
            <a:r>
              <a:rPr sz="1400" i="1" spc="-10" dirty="0">
                <a:solidFill>
                  <a:srgbClr val="13405D"/>
                </a:solidFill>
                <a:latin typeface="Arial"/>
                <a:cs typeface="Arial"/>
              </a:rPr>
              <a:t>o</a:t>
            </a:r>
            <a:r>
              <a:rPr sz="1400" i="1" spc="-20" dirty="0">
                <a:solidFill>
                  <a:srgbClr val="13405D"/>
                </a:solidFill>
                <a:latin typeface="Arial"/>
                <a:cs typeface="Arial"/>
              </a:rPr>
              <a:t>rk</a:t>
            </a:r>
            <a:r>
              <a:rPr sz="1400" i="1" spc="-30" dirty="0">
                <a:solidFill>
                  <a:srgbClr val="13405D"/>
                </a:solidFill>
                <a:latin typeface="Arial"/>
                <a:cs typeface="Arial"/>
              </a:rPr>
              <a:t> </a:t>
            </a:r>
            <a:r>
              <a:rPr sz="1400" i="1" spc="-105" dirty="0">
                <a:solidFill>
                  <a:srgbClr val="13405D"/>
                </a:solidFill>
                <a:latin typeface="Arial"/>
                <a:cs typeface="Arial"/>
              </a:rPr>
              <a:t>c</a:t>
            </a:r>
            <a:r>
              <a:rPr sz="1400" i="1" spc="-5" dirty="0">
                <a:solidFill>
                  <a:srgbClr val="13405D"/>
                </a:solidFill>
                <a:latin typeface="Arial"/>
                <a:cs typeface="Arial"/>
              </a:rPr>
              <a:t>ủ</a:t>
            </a:r>
            <a:r>
              <a:rPr sz="1400" i="1" spc="-35" dirty="0">
                <a:solidFill>
                  <a:srgbClr val="13405D"/>
                </a:solidFill>
                <a:latin typeface="Arial"/>
                <a:cs typeface="Arial"/>
              </a:rPr>
              <a:t>a </a:t>
            </a:r>
            <a:r>
              <a:rPr sz="1400" i="1" spc="-45" dirty="0">
                <a:solidFill>
                  <a:srgbClr val="13405D"/>
                </a:solidFill>
                <a:latin typeface="Arial"/>
                <a:cs typeface="Arial"/>
              </a:rPr>
              <a:t>k</a:t>
            </a:r>
            <a:r>
              <a:rPr sz="1400" i="1" dirty="0">
                <a:solidFill>
                  <a:srgbClr val="13405D"/>
                </a:solidFill>
                <a:latin typeface="Arial"/>
                <a:cs typeface="Arial"/>
              </a:rPr>
              <a:t>h</a:t>
            </a:r>
            <a:r>
              <a:rPr sz="1400" i="1" spc="-30" dirty="0">
                <a:solidFill>
                  <a:srgbClr val="13405D"/>
                </a:solidFill>
                <a:latin typeface="Arial"/>
                <a:cs typeface="Arial"/>
              </a:rPr>
              <a:t>á</a:t>
            </a:r>
            <a:r>
              <a:rPr sz="1400" i="1" spc="-65" dirty="0">
                <a:solidFill>
                  <a:srgbClr val="13405D"/>
                </a:solidFill>
                <a:latin typeface="Arial"/>
                <a:cs typeface="Arial"/>
              </a:rPr>
              <a:t>ch</a:t>
            </a:r>
            <a:r>
              <a:rPr sz="1400" i="1" spc="-50" dirty="0">
                <a:solidFill>
                  <a:srgbClr val="13405D"/>
                </a:solidFill>
                <a:latin typeface="Arial"/>
                <a:cs typeface="Arial"/>
              </a:rPr>
              <a:t> </a:t>
            </a:r>
            <a:r>
              <a:rPr sz="1400" i="1" dirty="0">
                <a:solidFill>
                  <a:srgbClr val="13405D"/>
                </a:solidFill>
                <a:latin typeface="Arial"/>
                <a:cs typeface="Arial"/>
              </a:rPr>
              <a:t>h</a:t>
            </a:r>
            <a:r>
              <a:rPr sz="1400" i="1" spc="-30" dirty="0">
                <a:solidFill>
                  <a:srgbClr val="13405D"/>
                </a:solidFill>
                <a:latin typeface="Arial"/>
                <a:cs typeface="Arial"/>
              </a:rPr>
              <a:t>à</a:t>
            </a:r>
            <a:r>
              <a:rPr sz="1400" i="1" spc="-5" dirty="0">
                <a:solidFill>
                  <a:srgbClr val="13405D"/>
                </a:solidFill>
                <a:latin typeface="Arial"/>
                <a:cs typeface="Arial"/>
              </a:rPr>
              <a:t>n</a:t>
            </a:r>
            <a:r>
              <a:rPr sz="1400" i="1" spc="-35" dirty="0">
                <a:solidFill>
                  <a:srgbClr val="13405D"/>
                </a:solidFill>
                <a:latin typeface="Arial"/>
                <a:cs typeface="Arial"/>
              </a:rPr>
              <a:t>g </a:t>
            </a:r>
            <a:r>
              <a:rPr sz="1400" i="1" spc="-30" dirty="0">
                <a:solidFill>
                  <a:srgbClr val="13405D"/>
                </a:solidFill>
                <a:latin typeface="Arial"/>
                <a:cs typeface="Arial"/>
              </a:rPr>
              <a:t>đ</a:t>
            </a:r>
            <a:r>
              <a:rPr sz="1400" i="1" spc="-110" dirty="0">
                <a:solidFill>
                  <a:srgbClr val="13405D"/>
                </a:solidFill>
                <a:latin typeface="Arial"/>
                <a:cs typeface="Arial"/>
              </a:rPr>
              <a:t>ể</a:t>
            </a:r>
            <a:r>
              <a:rPr sz="1400" i="1" spc="-20" dirty="0">
                <a:solidFill>
                  <a:srgbClr val="13405D"/>
                </a:solidFill>
                <a:latin typeface="Arial"/>
                <a:cs typeface="Arial"/>
              </a:rPr>
              <a:t> </a:t>
            </a:r>
            <a:r>
              <a:rPr sz="1400" i="1" spc="-30" dirty="0">
                <a:solidFill>
                  <a:srgbClr val="13405D"/>
                </a:solidFill>
                <a:latin typeface="Arial"/>
                <a:cs typeface="Arial"/>
              </a:rPr>
              <a:t>đá</a:t>
            </a:r>
            <a:r>
              <a:rPr sz="1400" i="1" spc="-5" dirty="0">
                <a:solidFill>
                  <a:srgbClr val="13405D"/>
                </a:solidFill>
                <a:latin typeface="Arial"/>
                <a:cs typeface="Arial"/>
              </a:rPr>
              <a:t>n</a:t>
            </a:r>
            <a:r>
              <a:rPr sz="1400" i="1" spc="-10" dirty="0">
                <a:solidFill>
                  <a:srgbClr val="13405D"/>
                </a:solidFill>
                <a:latin typeface="Arial"/>
                <a:cs typeface="Arial"/>
              </a:rPr>
              <a:t>h</a:t>
            </a:r>
            <a:endParaRPr sz="14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8427846" y="3383660"/>
            <a:ext cx="1905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360" dirty="0">
                <a:solidFill>
                  <a:srgbClr val="13405D"/>
                </a:solidFill>
                <a:latin typeface="Verdana"/>
                <a:cs typeface="Verdana"/>
              </a:rPr>
              <a:t>”</a:t>
            </a:r>
            <a:endParaRPr sz="3600">
              <a:latin typeface="Verdana"/>
              <a:cs typeface="Verdana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299080" y="2613249"/>
            <a:ext cx="6163310" cy="967740"/>
          </a:xfrm>
          <a:prstGeom prst="rect">
            <a:avLst/>
          </a:prstGeom>
        </p:spPr>
        <p:txBody>
          <a:bodyPr vert="horz" wrap="square" lIns="0" tIns="90805" rIns="0" bIns="0" rtlCol="0">
            <a:spAutoFit/>
          </a:bodyPr>
          <a:lstStyle/>
          <a:p>
            <a:pPr marL="99060" marR="30480" indent="-61594">
              <a:lnSpc>
                <a:spcPct val="109300"/>
              </a:lnSpc>
              <a:spcBef>
                <a:spcPts val="715"/>
              </a:spcBef>
            </a:pPr>
            <a:r>
              <a:rPr sz="5400" spc="-555" baseline="-6172" dirty="0">
                <a:solidFill>
                  <a:srgbClr val="13405D"/>
                </a:solidFill>
                <a:latin typeface="Verdana"/>
                <a:cs typeface="Verdana"/>
              </a:rPr>
              <a:t>“</a:t>
            </a:r>
            <a:r>
              <a:rPr sz="1400" i="1" spc="-125" dirty="0">
                <a:solidFill>
                  <a:srgbClr val="13405D"/>
                </a:solidFill>
                <a:latin typeface="Arial"/>
                <a:cs typeface="Arial"/>
              </a:rPr>
              <a:t>X</a:t>
            </a:r>
            <a:r>
              <a:rPr sz="1400" i="1" spc="-85" dirty="0">
                <a:solidFill>
                  <a:srgbClr val="13405D"/>
                </a:solidFill>
                <a:latin typeface="Arial"/>
                <a:cs typeface="Arial"/>
              </a:rPr>
              <a:t>ử</a:t>
            </a:r>
            <a:r>
              <a:rPr sz="1400" i="1" spc="-10" dirty="0">
                <a:solidFill>
                  <a:srgbClr val="13405D"/>
                </a:solidFill>
                <a:latin typeface="Arial"/>
                <a:cs typeface="Arial"/>
              </a:rPr>
              <a:t> </a:t>
            </a:r>
            <a:r>
              <a:rPr sz="1400" i="1" spc="15" dirty="0">
                <a:solidFill>
                  <a:srgbClr val="13405D"/>
                </a:solidFill>
                <a:latin typeface="Arial"/>
                <a:cs typeface="Arial"/>
              </a:rPr>
              <a:t>l</a:t>
            </a:r>
            <a:r>
              <a:rPr sz="1400" i="1" spc="-45" dirty="0">
                <a:solidFill>
                  <a:srgbClr val="13405D"/>
                </a:solidFill>
                <a:latin typeface="Arial"/>
                <a:cs typeface="Arial"/>
              </a:rPr>
              <a:t>ý</a:t>
            </a:r>
            <a:r>
              <a:rPr sz="1400" i="1" spc="-30" dirty="0">
                <a:solidFill>
                  <a:srgbClr val="13405D"/>
                </a:solidFill>
                <a:latin typeface="Arial"/>
                <a:cs typeface="Arial"/>
              </a:rPr>
              <a:t> </a:t>
            </a:r>
            <a:r>
              <a:rPr sz="1400" i="1" spc="-105" dirty="0">
                <a:solidFill>
                  <a:srgbClr val="13405D"/>
                </a:solidFill>
                <a:latin typeface="Arial"/>
                <a:cs typeface="Arial"/>
              </a:rPr>
              <a:t>c</a:t>
            </a:r>
            <a:r>
              <a:rPr sz="1400" i="1" spc="-5" dirty="0">
                <a:solidFill>
                  <a:srgbClr val="13405D"/>
                </a:solidFill>
                <a:latin typeface="Arial"/>
                <a:cs typeface="Arial"/>
              </a:rPr>
              <a:t>h</a:t>
            </a:r>
            <a:r>
              <a:rPr sz="1400" i="1" spc="-30" dirty="0">
                <a:solidFill>
                  <a:srgbClr val="13405D"/>
                </a:solidFill>
                <a:latin typeface="Arial"/>
                <a:cs typeface="Arial"/>
              </a:rPr>
              <a:t>ấ</a:t>
            </a:r>
            <a:r>
              <a:rPr sz="1400" i="1" spc="45" dirty="0">
                <a:solidFill>
                  <a:srgbClr val="13405D"/>
                </a:solidFill>
                <a:latin typeface="Arial"/>
                <a:cs typeface="Arial"/>
              </a:rPr>
              <a:t>t</a:t>
            </a:r>
            <a:r>
              <a:rPr sz="1400" i="1" spc="-35" dirty="0">
                <a:solidFill>
                  <a:srgbClr val="13405D"/>
                </a:solidFill>
                <a:latin typeface="Arial"/>
                <a:cs typeface="Arial"/>
              </a:rPr>
              <a:t> </a:t>
            </a:r>
            <a:r>
              <a:rPr sz="1400" i="1" spc="15" dirty="0">
                <a:solidFill>
                  <a:srgbClr val="13405D"/>
                </a:solidFill>
                <a:latin typeface="Arial"/>
                <a:cs typeface="Arial"/>
              </a:rPr>
              <a:t>l</a:t>
            </a:r>
            <a:r>
              <a:rPr sz="1400" i="1" spc="-80" dirty="0">
                <a:solidFill>
                  <a:srgbClr val="13405D"/>
                </a:solidFill>
                <a:latin typeface="Arial"/>
                <a:cs typeface="Arial"/>
              </a:rPr>
              <a:t>ư</a:t>
            </a:r>
            <a:r>
              <a:rPr sz="1400" i="1" spc="-45" dirty="0">
                <a:solidFill>
                  <a:srgbClr val="13405D"/>
                </a:solidFill>
                <a:latin typeface="Arial"/>
                <a:cs typeface="Arial"/>
              </a:rPr>
              <a:t>ợ</a:t>
            </a:r>
            <a:r>
              <a:rPr sz="1400" i="1" spc="-40" dirty="0">
                <a:solidFill>
                  <a:srgbClr val="13405D"/>
                </a:solidFill>
                <a:latin typeface="Arial"/>
                <a:cs typeface="Arial"/>
              </a:rPr>
              <a:t>n</a:t>
            </a:r>
            <a:r>
              <a:rPr sz="1400" i="1" spc="-35" dirty="0">
                <a:solidFill>
                  <a:srgbClr val="13405D"/>
                </a:solidFill>
                <a:latin typeface="Arial"/>
                <a:cs typeface="Arial"/>
              </a:rPr>
              <a:t>g </a:t>
            </a:r>
            <a:r>
              <a:rPr sz="1400" i="1" spc="-45" dirty="0">
                <a:solidFill>
                  <a:srgbClr val="13405D"/>
                </a:solidFill>
                <a:latin typeface="Arial"/>
                <a:cs typeface="Arial"/>
              </a:rPr>
              <a:t>k</a:t>
            </a:r>
            <a:r>
              <a:rPr sz="1400" i="1" spc="-105" dirty="0">
                <a:solidFill>
                  <a:srgbClr val="13405D"/>
                </a:solidFill>
                <a:latin typeface="Arial"/>
                <a:cs typeface="Arial"/>
              </a:rPr>
              <a:t>ế</a:t>
            </a:r>
            <a:r>
              <a:rPr sz="1400" i="1" spc="45" dirty="0">
                <a:solidFill>
                  <a:srgbClr val="13405D"/>
                </a:solidFill>
                <a:latin typeface="Arial"/>
                <a:cs typeface="Arial"/>
              </a:rPr>
              <a:t>t</a:t>
            </a:r>
            <a:r>
              <a:rPr sz="1400" i="1" spc="-35" dirty="0">
                <a:solidFill>
                  <a:srgbClr val="13405D"/>
                </a:solidFill>
                <a:latin typeface="Arial"/>
                <a:cs typeface="Arial"/>
              </a:rPr>
              <a:t> </a:t>
            </a:r>
            <a:r>
              <a:rPr sz="1400" i="1" spc="-5" dirty="0">
                <a:solidFill>
                  <a:srgbClr val="13405D"/>
                </a:solidFill>
                <a:latin typeface="Arial"/>
                <a:cs typeface="Arial"/>
              </a:rPr>
              <a:t>n</a:t>
            </a:r>
            <a:r>
              <a:rPr sz="1400" i="1" spc="-30" dirty="0">
                <a:solidFill>
                  <a:srgbClr val="13405D"/>
                </a:solidFill>
                <a:latin typeface="Arial"/>
                <a:cs typeface="Arial"/>
              </a:rPr>
              <a:t>ố</a:t>
            </a:r>
            <a:r>
              <a:rPr sz="1400" i="1" spc="10" dirty="0">
                <a:solidFill>
                  <a:srgbClr val="13405D"/>
                </a:solidFill>
                <a:latin typeface="Arial"/>
                <a:cs typeface="Arial"/>
              </a:rPr>
              <a:t>i</a:t>
            </a:r>
            <a:r>
              <a:rPr sz="1400" i="1" spc="-35" dirty="0">
                <a:solidFill>
                  <a:srgbClr val="13405D"/>
                </a:solidFill>
                <a:latin typeface="Arial"/>
                <a:cs typeface="Arial"/>
              </a:rPr>
              <a:t> </a:t>
            </a:r>
            <a:r>
              <a:rPr sz="1400" i="1" spc="-50" dirty="0">
                <a:solidFill>
                  <a:srgbClr val="13405D"/>
                </a:solidFill>
                <a:latin typeface="Arial"/>
                <a:cs typeface="Arial"/>
              </a:rPr>
              <a:t>v</a:t>
            </a:r>
            <a:r>
              <a:rPr sz="1400" i="1" spc="-30" dirty="0">
                <a:solidFill>
                  <a:srgbClr val="13405D"/>
                </a:solidFill>
                <a:latin typeface="Arial"/>
                <a:cs typeface="Arial"/>
              </a:rPr>
              <a:t>ậ</a:t>
            </a:r>
            <a:r>
              <a:rPr sz="1400" i="1" spc="45" dirty="0">
                <a:solidFill>
                  <a:srgbClr val="13405D"/>
                </a:solidFill>
                <a:latin typeface="Arial"/>
                <a:cs typeface="Arial"/>
              </a:rPr>
              <a:t>t</a:t>
            </a:r>
            <a:r>
              <a:rPr sz="1400" i="1" spc="-10" dirty="0">
                <a:solidFill>
                  <a:srgbClr val="13405D"/>
                </a:solidFill>
                <a:latin typeface="Arial"/>
                <a:cs typeface="Arial"/>
              </a:rPr>
              <a:t> </a:t>
            </a:r>
            <a:r>
              <a:rPr sz="1400" i="1" spc="15" dirty="0">
                <a:solidFill>
                  <a:srgbClr val="13405D"/>
                </a:solidFill>
                <a:latin typeface="Arial"/>
                <a:cs typeface="Arial"/>
              </a:rPr>
              <a:t>l</a:t>
            </a:r>
            <a:r>
              <a:rPr sz="1400" i="1" spc="-45" dirty="0">
                <a:solidFill>
                  <a:srgbClr val="13405D"/>
                </a:solidFill>
                <a:latin typeface="Arial"/>
                <a:cs typeface="Arial"/>
              </a:rPr>
              <a:t>ý</a:t>
            </a:r>
            <a:r>
              <a:rPr sz="1400" i="1" spc="-30" dirty="0">
                <a:solidFill>
                  <a:srgbClr val="13405D"/>
                </a:solidFill>
                <a:latin typeface="Arial"/>
                <a:cs typeface="Arial"/>
              </a:rPr>
              <a:t> đạ</a:t>
            </a:r>
            <a:r>
              <a:rPr sz="1400" i="1" spc="45" dirty="0">
                <a:solidFill>
                  <a:srgbClr val="13405D"/>
                </a:solidFill>
                <a:latin typeface="Arial"/>
                <a:cs typeface="Arial"/>
              </a:rPr>
              <a:t>t</a:t>
            </a:r>
            <a:r>
              <a:rPr sz="1400" i="1" spc="-10" dirty="0">
                <a:solidFill>
                  <a:srgbClr val="13405D"/>
                </a:solidFill>
                <a:latin typeface="Arial"/>
                <a:cs typeface="Arial"/>
              </a:rPr>
              <a:t> </a:t>
            </a:r>
            <a:r>
              <a:rPr sz="1400" i="1" spc="-105" dirty="0">
                <a:solidFill>
                  <a:srgbClr val="13405D"/>
                </a:solidFill>
                <a:latin typeface="Arial"/>
                <a:cs typeface="Arial"/>
              </a:rPr>
              <a:t>c</a:t>
            </a:r>
            <a:r>
              <a:rPr sz="1400" i="1" spc="-5" dirty="0">
                <a:solidFill>
                  <a:srgbClr val="13405D"/>
                </a:solidFill>
                <a:latin typeface="Arial"/>
                <a:cs typeface="Arial"/>
              </a:rPr>
              <a:t>h</a:t>
            </a:r>
            <a:r>
              <a:rPr sz="1400" i="1" spc="-25" dirty="0">
                <a:solidFill>
                  <a:srgbClr val="13405D"/>
                </a:solidFill>
                <a:latin typeface="Arial"/>
                <a:cs typeface="Arial"/>
              </a:rPr>
              <a:t>u</a:t>
            </a:r>
            <a:r>
              <a:rPr sz="1400" i="1" spc="-30" dirty="0">
                <a:solidFill>
                  <a:srgbClr val="13405D"/>
                </a:solidFill>
                <a:latin typeface="Arial"/>
                <a:cs typeface="Arial"/>
              </a:rPr>
              <a:t>ẩ</a:t>
            </a:r>
            <a:r>
              <a:rPr sz="1400" i="1" spc="-10" dirty="0">
                <a:solidFill>
                  <a:srgbClr val="13405D"/>
                </a:solidFill>
                <a:latin typeface="Arial"/>
                <a:cs typeface="Arial"/>
              </a:rPr>
              <a:t>n</a:t>
            </a:r>
            <a:r>
              <a:rPr sz="1400" i="1" spc="-35" dirty="0">
                <a:solidFill>
                  <a:srgbClr val="13405D"/>
                </a:solidFill>
                <a:latin typeface="Arial"/>
                <a:cs typeface="Arial"/>
              </a:rPr>
              <a:t> </a:t>
            </a:r>
            <a:r>
              <a:rPr sz="1400" i="1" spc="50" dirty="0">
                <a:solidFill>
                  <a:srgbClr val="13405D"/>
                </a:solidFill>
                <a:latin typeface="Arial"/>
                <a:cs typeface="Arial"/>
              </a:rPr>
              <a:t>t</a:t>
            </a:r>
            <a:r>
              <a:rPr sz="1400" i="1" spc="-5" dirty="0">
                <a:solidFill>
                  <a:srgbClr val="13405D"/>
                </a:solidFill>
                <a:latin typeface="Arial"/>
                <a:cs typeface="Arial"/>
              </a:rPr>
              <a:t>h</a:t>
            </a:r>
            <a:r>
              <a:rPr sz="1400" i="1" spc="-85" dirty="0">
                <a:solidFill>
                  <a:srgbClr val="13405D"/>
                </a:solidFill>
                <a:latin typeface="Arial"/>
                <a:cs typeface="Arial"/>
              </a:rPr>
              <a:t>e</a:t>
            </a:r>
            <a:r>
              <a:rPr sz="1400" i="1" spc="-80" dirty="0">
                <a:solidFill>
                  <a:srgbClr val="13405D"/>
                </a:solidFill>
                <a:latin typeface="Arial"/>
                <a:cs typeface="Arial"/>
              </a:rPr>
              <a:t>o</a:t>
            </a:r>
            <a:r>
              <a:rPr sz="1400" i="1" spc="-35" dirty="0">
                <a:solidFill>
                  <a:srgbClr val="13405D"/>
                </a:solidFill>
                <a:latin typeface="Arial"/>
                <a:cs typeface="Arial"/>
              </a:rPr>
              <a:t> </a:t>
            </a:r>
            <a:r>
              <a:rPr sz="1400" i="1" spc="-30" dirty="0">
                <a:solidFill>
                  <a:srgbClr val="13405D"/>
                </a:solidFill>
                <a:latin typeface="Arial"/>
                <a:cs typeface="Arial"/>
              </a:rPr>
              <a:t>q</a:t>
            </a:r>
            <a:r>
              <a:rPr sz="1400" i="1" dirty="0">
                <a:solidFill>
                  <a:srgbClr val="13405D"/>
                </a:solidFill>
                <a:latin typeface="Arial"/>
                <a:cs typeface="Arial"/>
              </a:rPr>
              <a:t>u</a:t>
            </a:r>
            <a:r>
              <a:rPr sz="1400" i="1" spc="-45" dirty="0">
                <a:solidFill>
                  <a:srgbClr val="13405D"/>
                </a:solidFill>
                <a:latin typeface="Arial"/>
                <a:cs typeface="Arial"/>
              </a:rPr>
              <a:t>y</a:t>
            </a:r>
            <a:r>
              <a:rPr sz="1400" i="1" spc="-30" dirty="0">
                <a:solidFill>
                  <a:srgbClr val="13405D"/>
                </a:solidFill>
                <a:latin typeface="Arial"/>
                <a:cs typeface="Arial"/>
              </a:rPr>
              <a:t> đ</a:t>
            </a:r>
            <a:r>
              <a:rPr sz="1400" i="1" spc="15" dirty="0">
                <a:solidFill>
                  <a:srgbClr val="13405D"/>
                </a:solidFill>
                <a:latin typeface="Arial"/>
                <a:cs typeface="Arial"/>
              </a:rPr>
              <a:t>ị</a:t>
            </a:r>
            <a:r>
              <a:rPr sz="1400" i="1" spc="-5" dirty="0">
                <a:solidFill>
                  <a:srgbClr val="13405D"/>
                </a:solidFill>
                <a:latin typeface="Arial"/>
                <a:cs typeface="Arial"/>
              </a:rPr>
              <a:t>n</a:t>
            </a:r>
            <a:r>
              <a:rPr sz="1400" i="1" spc="-15" dirty="0">
                <a:solidFill>
                  <a:srgbClr val="13405D"/>
                </a:solidFill>
                <a:latin typeface="Arial"/>
                <a:cs typeface="Arial"/>
              </a:rPr>
              <a:t>h</a:t>
            </a:r>
            <a:r>
              <a:rPr sz="1400" i="1" spc="-30" dirty="0">
                <a:solidFill>
                  <a:srgbClr val="13405D"/>
                </a:solidFill>
                <a:latin typeface="Arial"/>
                <a:cs typeface="Arial"/>
              </a:rPr>
              <a:t> đ</a:t>
            </a:r>
            <a:r>
              <a:rPr sz="1400" i="1" spc="-35" dirty="0">
                <a:solidFill>
                  <a:srgbClr val="13405D"/>
                </a:solidFill>
                <a:latin typeface="Arial"/>
                <a:cs typeface="Arial"/>
              </a:rPr>
              <a:t>ã</a:t>
            </a:r>
            <a:r>
              <a:rPr sz="1400" i="1" spc="-10" dirty="0">
                <a:solidFill>
                  <a:srgbClr val="13405D"/>
                </a:solidFill>
                <a:latin typeface="Arial"/>
                <a:cs typeface="Arial"/>
              </a:rPr>
              <a:t> </a:t>
            </a:r>
            <a:r>
              <a:rPr sz="1400" i="1" spc="-30" dirty="0">
                <a:solidFill>
                  <a:srgbClr val="13405D"/>
                </a:solidFill>
                <a:latin typeface="Arial"/>
                <a:cs typeface="Arial"/>
              </a:rPr>
              <a:t>ba</a:t>
            </a:r>
            <a:r>
              <a:rPr sz="1400" i="1" spc="-10" dirty="0">
                <a:solidFill>
                  <a:srgbClr val="13405D"/>
                </a:solidFill>
                <a:latin typeface="Arial"/>
                <a:cs typeface="Arial"/>
              </a:rPr>
              <a:t>n </a:t>
            </a:r>
            <a:r>
              <a:rPr sz="1400" i="1" spc="-5" dirty="0">
                <a:solidFill>
                  <a:srgbClr val="13405D"/>
                </a:solidFill>
                <a:latin typeface="Arial"/>
                <a:cs typeface="Arial"/>
              </a:rPr>
              <a:t>h</a:t>
            </a:r>
            <a:r>
              <a:rPr sz="1400" i="1" spc="-30" dirty="0">
                <a:solidFill>
                  <a:srgbClr val="13405D"/>
                </a:solidFill>
                <a:latin typeface="Arial"/>
                <a:cs typeface="Arial"/>
              </a:rPr>
              <a:t>à</a:t>
            </a:r>
            <a:r>
              <a:rPr sz="1400" i="1" spc="-5" dirty="0">
                <a:solidFill>
                  <a:srgbClr val="13405D"/>
                </a:solidFill>
                <a:latin typeface="Arial"/>
                <a:cs typeface="Arial"/>
              </a:rPr>
              <a:t>n</a:t>
            </a:r>
            <a:r>
              <a:rPr sz="1400" i="1" spc="-50" dirty="0">
                <a:solidFill>
                  <a:srgbClr val="13405D"/>
                </a:solidFill>
                <a:latin typeface="Arial"/>
                <a:cs typeface="Arial"/>
              </a:rPr>
              <a:t>h.</a:t>
            </a:r>
            <a:r>
              <a:rPr sz="1400" i="1" spc="-40" dirty="0">
                <a:solidFill>
                  <a:srgbClr val="13405D"/>
                </a:solidFill>
                <a:latin typeface="Arial"/>
                <a:cs typeface="Arial"/>
              </a:rPr>
              <a:t> </a:t>
            </a:r>
            <a:r>
              <a:rPr sz="1400" i="1" spc="-160" dirty="0">
                <a:solidFill>
                  <a:srgbClr val="13405D"/>
                </a:solidFill>
                <a:latin typeface="Arial"/>
                <a:cs typeface="Arial"/>
              </a:rPr>
              <a:t>Y</a:t>
            </a:r>
            <a:r>
              <a:rPr sz="1400" i="1" spc="-105" dirty="0">
                <a:solidFill>
                  <a:srgbClr val="13405D"/>
                </a:solidFill>
                <a:latin typeface="Arial"/>
                <a:cs typeface="Arial"/>
              </a:rPr>
              <a:t>ê</a:t>
            </a:r>
            <a:r>
              <a:rPr sz="1400" i="1" spc="-10" dirty="0">
                <a:solidFill>
                  <a:srgbClr val="13405D"/>
                </a:solidFill>
                <a:latin typeface="Arial"/>
                <a:cs typeface="Arial"/>
              </a:rPr>
              <a:t>u</a:t>
            </a:r>
            <a:r>
              <a:rPr sz="1400" i="1" spc="-45" dirty="0">
                <a:solidFill>
                  <a:srgbClr val="13405D"/>
                </a:solidFill>
                <a:latin typeface="Arial"/>
                <a:cs typeface="Arial"/>
              </a:rPr>
              <a:t> </a:t>
            </a:r>
            <a:r>
              <a:rPr sz="1400" i="1" spc="-105" dirty="0">
                <a:solidFill>
                  <a:srgbClr val="13405D"/>
                </a:solidFill>
                <a:latin typeface="Arial"/>
                <a:cs typeface="Arial"/>
              </a:rPr>
              <a:t>c</a:t>
            </a:r>
            <a:r>
              <a:rPr sz="1400" i="1" spc="-30" dirty="0">
                <a:solidFill>
                  <a:srgbClr val="13405D"/>
                </a:solidFill>
                <a:latin typeface="Arial"/>
                <a:cs typeface="Arial"/>
              </a:rPr>
              <a:t>ầ</a:t>
            </a:r>
            <a:r>
              <a:rPr sz="1400" i="1" spc="-10" dirty="0">
                <a:solidFill>
                  <a:srgbClr val="13405D"/>
                </a:solidFill>
                <a:latin typeface="Arial"/>
                <a:cs typeface="Arial"/>
              </a:rPr>
              <a:t>u </a:t>
            </a:r>
            <a:r>
              <a:rPr sz="1400" i="1" spc="-5" dirty="0">
                <a:solidFill>
                  <a:srgbClr val="13405D"/>
                </a:solidFill>
                <a:latin typeface="Arial"/>
                <a:cs typeface="Arial"/>
              </a:rPr>
              <a:t> </a:t>
            </a:r>
            <a:r>
              <a:rPr sz="1400" i="1" spc="-45" dirty="0">
                <a:solidFill>
                  <a:srgbClr val="13405D"/>
                </a:solidFill>
                <a:latin typeface="Arial"/>
                <a:cs typeface="Arial"/>
              </a:rPr>
              <a:t>ghép </a:t>
            </a:r>
            <a:r>
              <a:rPr sz="1400" i="1" spc="-55" dirty="0">
                <a:solidFill>
                  <a:srgbClr val="13405D"/>
                </a:solidFill>
                <a:latin typeface="Arial"/>
                <a:cs typeface="Arial"/>
              </a:rPr>
              <a:t>cặp </a:t>
            </a:r>
            <a:r>
              <a:rPr sz="1400" i="1" spc="-45" dirty="0">
                <a:solidFill>
                  <a:srgbClr val="13405D"/>
                </a:solidFill>
                <a:latin typeface="Arial"/>
                <a:cs typeface="Arial"/>
              </a:rPr>
              <a:t>hoặc </a:t>
            </a:r>
            <a:r>
              <a:rPr sz="1400" i="1" spc="-25" dirty="0">
                <a:solidFill>
                  <a:srgbClr val="13405D"/>
                </a:solidFill>
                <a:latin typeface="Arial"/>
                <a:cs typeface="Arial"/>
              </a:rPr>
              <a:t>liên </a:t>
            </a:r>
            <a:r>
              <a:rPr sz="1400" i="1" spc="-60" dirty="0">
                <a:solidFill>
                  <a:srgbClr val="13405D"/>
                </a:solidFill>
                <a:latin typeface="Arial"/>
                <a:cs typeface="Arial"/>
              </a:rPr>
              <a:t>hệ </a:t>
            </a:r>
            <a:r>
              <a:rPr sz="1400" i="1" spc="-80" dirty="0">
                <a:solidFill>
                  <a:srgbClr val="13405D"/>
                </a:solidFill>
                <a:latin typeface="Arial"/>
                <a:cs typeface="Arial"/>
              </a:rPr>
              <a:t>các </a:t>
            </a:r>
            <a:r>
              <a:rPr sz="1400" i="1" spc="-35" dirty="0">
                <a:solidFill>
                  <a:srgbClr val="13405D"/>
                </a:solidFill>
                <a:latin typeface="Arial"/>
                <a:cs typeface="Arial"/>
              </a:rPr>
              <a:t>bộ </a:t>
            </a:r>
            <a:r>
              <a:rPr sz="1400" i="1" spc="-20" dirty="0">
                <a:solidFill>
                  <a:srgbClr val="13405D"/>
                </a:solidFill>
                <a:latin typeface="Arial"/>
                <a:cs typeface="Arial"/>
              </a:rPr>
              <a:t>phận </a:t>
            </a:r>
            <a:r>
              <a:rPr sz="1400" i="1" spc="-25" dirty="0">
                <a:solidFill>
                  <a:srgbClr val="13405D"/>
                </a:solidFill>
                <a:latin typeface="Arial"/>
                <a:cs typeface="Arial"/>
              </a:rPr>
              <a:t>liên </a:t>
            </a:r>
            <a:r>
              <a:rPr sz="1400" i="1" spc="-20" dirty="0">
                <a:solidFill>
                  <a:srgbClr val="13405D"/>
                </a:solidFill>
                <a:latin typeface="Arial"/>
                <a:cs typeface="Arial"/>
              </a:rPr>
              <a:t>quan </a:t>
            </a:r>
            <a:r>
              <a:rPr sz="1400" i="1" spc="-10" dirty="0">
                <a:solidFill>
                  <a:srgbClr val="13405D"/>
                </a:solidFill>
                <a:latin typeface="Arial"/>
                <a:cs typeface="Arial"/>
              </a:rPr>
              <a:t>khi </a:t>
            </a:r>
            <a:r>
              <a:rPr sz="1400" i="1" spc="-50" dirty="0">
                <a:solidFill>
                  <a:srgbClr val="13405D"/>
                </a:solidFill>
                <a:latin typeface="Arial"/>
                <a:cs typeface="Arial"/>
              </a:rPr>
              <a:t>cần </a:t>
            </a:r>
            <a:r>
              <a:rPr sz="1400" i="1" spc="-25" dirty="0">
                <a:solidFill>
                  <a:srgbClr val="13405D"/>
                </a:solidFill>
                <a:latin typeface="Arial"/>
                <a:cs typeface="Arial"/>
              </a:rPr>
              <a:t>hỗ </a:t>
            </a:r>
            <a:r>
              <a:rPr sz="1400" i="1" spc="-5" dirty="0">
                <a:solidFill>
                  <a:srgbClr val="13405D"/>
                </a:solidFill>
                <a:latin typeface="Arial"/>
                <a:cs typeface="Arial"/>
              </a:rPr>
              <a:t>trợ </a:t>
            </a:r>
            <a:r>
              <a:rPr sz="1400" i="1" spc="-80" dirty="0">
                <a:solidFill>
                  <a:srgbClr val="13405D"/>
                </a:solidFill>
                <a:latin typeface="Arial"/>
                <a:cs typeface="Arial"/>
              </a:rPr>
              <a:t>xử </a:t>
            </a:r>
            <a:r>
              <a:rPr sz="1400" i="1" spc="-15" dirty="0">
                <a:solidFill>
                  <a:srgbClr val="13405D"/>
                </a:solidFill>
                <a:latin typeface="Arial"/>
                <a:cs typeface="Arial"/>
              </a:rPr>
              <a:t>lý </a:t>
            </a:r>
            <a:r>
              <a:rPr sz="1400" i="1" spc="-5" dirty="0">
                <a:solidFill>
                  <a:srgbClr val="13405D"/>
                </a:solidFill>
                <a:latin typeface="Arial"/>
                <a:cs typeface="Arial"/>
              </a:rPr>
              <a:t>tín </a:t>
            </a:r>
            <a:r>
              <a:rPr sz="1400" i="1" spc="-30" dirty="0">
                <a:solidFill>
                  <a:srgbClr val="13405D"/>
                </a:solidFill>
                <a:latin typeface="Arial"/>
                <a:cs typeface="Arial"/>
              </a:rPr>
              <a:t>hiệu</a:t>
            </a:r>
            <a:r>
              <a:rPr sz="1400" i="1" spc="180" dirty="0">
                <a:solidFill>
                  <a:srgbClr val="13405D"/>
                </a:solidFill>
                <a:latin typeface="Arial"/>
                <a:cs typeface="Arial"/>
              </a:rPr>
              <a:t> </a:t>
            </a:r>
            <a:r>
              <a:rPr sz="1400" i="1" spc="-30" dirty="0">
                <a:solidFill>
                  <a:srgbClr val="13405D"/>
                </a:solidFill>
                <a:latin typeface="Arial"/>
                <a:cs typeface="Arial"/>
              </a:rPr>
              <a:t>quang.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3999" cy="404926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5785103" y="1808988"/>
              <a:ext cx="2276855" cy="333451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295644" y="5032247"/>
              <a:ext cx="1218438" cy="111251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310884" y="2410967"/>
              <a:ext cx="1190243" cy="263194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548628" y="1280223"/>
              <a:ext cx="2595371" cy="386327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743700" y="1475232"/>
              <a:ext cx="2400300" cy="3668266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322819" y="2139695"/>
              <a:ext cx="1408176" cy="2990088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2332735" y="4001820"/>
            <a:ext cx="244348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b="1" spc="35" dirty="0">
                <a:solidFill>
                  <a:srgbClr val="2F4456"/>
                </a:solidFill>
                <a:latin typeface="Arial"/>
                <a:cs typeface="Arial"/>
              </a:rPr>
              <a:t>PT</a:t>
            </a:r>
            <a:r>
              <a:rPr sz="4800" b="1" spc="-80" dirty="0">
                <a:solidFill>
                  <a:srgbClr val="2F4456"/>
                </a:solidFill>
                <a:latin typeface="Arial"/>
                <a:cs typeface="Arial"/>
              </a:rPr>
              <a:t> </a:t>
            </a:r>
            <a:r>
              <a:rPr sz="4800" b="1" spc="270" dirty="0">
                <a:solidFill>
                  <a:srgbClr val="2F4456"/>
                </a:solidFill>
                <a:latin typeface="Arial"/>
                <a:cs typeface="Arial"/>
              </a:rPr>
              <a:t>MAP</a:t>
            </a:r>
            <a:endParaRPr sz="48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565652" y="4715357"/>
            <a:ext cx="120904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10" dirty="0">
                <a:latin typeface="Arial"/>
                <a:cs typeface="Arial"/>
              </a:rPr>
              <a:t>Trên </a:t>
            </a:r>
            <a:r>
              <a:rPr sz="1400" spc="-10" dirty="0">
                <a:latin typeface="Arial"/>
                <a:cs typeface="Arial"/>
              </a:rPr>
              <a:t>App </a:t>
            </a:r>
            <a:r>
              <a:rPr sz="1400" spc="-40" dirty="0">
                <a:latin typeface="Arial"/>
                <a:cs typeface="Arial"/>
              </a:rPr>
              <a:t>My</a:t>
            </a:r>
            <a:r>
              <a:rPr sz="1400" spc="-5" dirty="0">
                <a:latin typeface="Arial"/>
                <a:cs typeface="Arial"/>
              </a:rPr>
              <a:t> </a:t>
            </a:r>
            <a:r>
              <a:rPr sz="1400" spc="-155" dirty="0">
                <a:latin typeface="Arial"/>
                <a:cs typeface="Arial"/>
              </a:rPr>
              <a:t>PT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342117" y="1315170"/>
            <a:ext cx="4659659" cy="296045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1097276" y="2595372"/>
            <a:ext cx="3038475" cy="2415540"/>
            <a:chOff x="1097276" y="2595372"/>
            <a:chExt cx="3038475" cy="2415540"/>
          </a:xfrm>
        </p:grpSpPr>
        <p:sp>
          <p:nvSpPr>
            <p:cNvPr id="4" name="object 4"/>
            <p:cNvSpPr/>
            <p:nvPr/>
          </p:nvSpPr>
          <p:spPr>
            <a:xfrm>
              <a:off x="1097276" y="4475987"/>
              <a:ext cx="3038100" cy="53492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107947" y="2595372"/>
              <a:ext cx="3019043" cy="188671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691692" y="531621"/>
            <a:ext cx="77584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70" dirty="0">
                <a:solidFill>
                  <a:srgbClr val="0F2F45"/>
                </a:solidFill>
              </a:rPr>
              <a:t>CHỈ </a:t>
            </a:r>
            <a:r>
              <a:rPr spc="-195" dirty="0">
                <a:solidFill>
                  <a:srgbClr val="0F2F45"/>
                </a:solidFill>
              </a:rPr>
              <a:t>SỐ </a:t>
            </a:r>
            <a:r>
              <a:rPr spc="135" dirty="0">
                <a:solidFill>
                  <a:srgbClr val="0F2F45"/>
                </a:solidFill>
              </a:rPr>
              <a:t>NGHIỆM </a:t>
            </a:r>
            <a:r>
              <a:rPr spc="140" dirty="0">
                <a:solidFill>
                  <a:srgbClr val="0F2F45"/>
                </a:solidFill>
              </a:rPr>
              <a:t>THU </a:t>
            </a:r>
            <a:r>
              <a:rPr spc="-5" dirty="0">
                <a:solidFill>
                  <a:srgbClr val="0F2F45"/>
                </a:solidFill>
              </a:rPr>
              <a:t>TIÊU</a:t>
            </a:r>
            <a:r>
              <a:rPr spc="-254" dirty="0">
                <a:solidFill>
                  <a:srgbClr val="0F2F45"/>
                </a:solidFill>
              </a:rPr>
              <a:t> </a:t>
            </a:r>
            <a:r>
              <a:rPr spc="85" dirty="0">
                <a:solidFill>
                  <a:srgbClr val="0F2F45"/>
                </a:solidFill>
              </a:rPr>
              <a:t>CHUẨN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79704" y="1437132"/>
            <a:ext cx="4413885" cy="523240"/>
          </a:xfrm>
          <a:prstGeom prst="rect">
            <a:avLst/>
          </a:prstGeom>
          <a:ln w="12700">
            <a:solidFill>
              <a:srgbClr val="FF0000"/>
            </a:solidFill>
          </a:ln>
        </p:spPr>
        <p:txBody>
          <a:bodyPr vert="horz" wrap="square" lIns="0" tIns="34290" rIns="0" bIns="0" rtlCol="0">
            <a:spAutoFit/>
          </a:bodyPr>
          <a:lstStyle/>
          <a:p>
            <a:pPr marL="406400" indent="-287020">
              <a:lnSpc>
                <a:spcPct val="100000"/>
              </a:lnSpc>
              <a:spcBef>
                <a:spcPts val="270"/>
              </a:spcBef>
              <a:buClr>
                <a:srgbClr val="212A35"/>
              </a:buClr>
              <a:buFont typeface="Wingdings"/>
              <a:buChar char=""/>
              <a:tabLst>
                <a:tab pos="406400" algn="l"/>
                <a:tab pos="407034" algn="l"/>
              </a:tabLst>
            </a:pPr>
            <a:r>
              <a:rPr sz="1400" spc="-5" dirty="0">
                <a:solidFill>
                  <a:srgbClr val="212A35"/>
                </a:solidFill>
                <a:latin typeface="Carlito"/>
                <a:cs typeface="Carlito"/>
              </a:rPr>
              <a:t>Công suất thu (RX) </a:t>
            </a:r>
            <a:r>
              <a:rPr sz="1400" dirty="0">
                <a:solidFill>
                  <a:srgbClr val="212A35"/>
                </a:solidFill>
                <a:latin typeface="Carlito"/>
                <a:cs typeface="Carlito"/>
              </a:rPr>
              <a:t>tín hiệu </a:t>
            </a:r>
            <a:r>
              <a:rPr sz="1400" spc="-5" dirty="0">
                <a:solidFill>
                  <a:srgbClr val="212A35"/>
                </a:solidFill>
                <a:latin typeface="Carlito"/>
                <a:cs typeface="Carlito"/>
              </a:rPr>
              <a:t>quang tại modem phải</a:t>
            </a:r>
            <a:r>
              <a:rPr sz="1400" spc="15" dirty="0">
                <a:solidFill>
                  <a:srgbClr val="212A35"/>
                </a:solidFill>
                <a:latin typeface="Carlito"/>
                <a:cs typeface="Carlito"/>
              </a:rPr>
              <a:t> </a:t>
            </a:r>
            <a:r>
              <a:rPr sz="1400" spc="-5" dirty="0">
                <a:solidFill>
                  <a:srgbClr val="212A35"/>
                </a:solidFill>
                <a:latin typeface="Carlito"/>
                <a:cs typeface="Carlito"/>
              </a:rPr>
              <a:t>đạt</a:t>
            </a:r>
            <a:endParaRPr sz="1400">
              <a:latin typeface="Carlito"/>
              <a:cs typeface="Carlito"/>
            </a:endParaRPr>
          </a:p>
          <a:p>
            <a:pPr marL="406400">
              <a:lnSpc>
                <a:spcPct val="100000"/>
              </a:lnSpc>
              <a:spcBef>
                <a:spcPts val="5"/>
              </a:spcBef>
            </a:pPr>
            <a:r>
              <a:rPr sz="1400" spc="-10" dirty="0">
                <a:solidFill>
                  <a:srgbClr val="212A35"/>
                </a:solidFill>
                <a:latin typeface="Carlito"/>
                <a:cs typeface="Carlito"/>
              </a:rPr>
              <a:t>trong </a:t>
            </a:r>
            <a:r>
              <a:rPr sz="1400" spc="-5" dirty="0">
                <a:solidFill>
                  <a:srgbClr val="212A35"/>
                </a:solidFill>
                <a:latin typeface="Carlito"/>
                <a:cs typeface="Carlito"/>
              </a:rPr>
              <a:t>ngưỡng </a:t>
            </a:r>
            <a:r>
              <a:rPr sz="1400" dirty="0">
                <a:solidFill>
                  <a:srgbClr val="212A35"/>
                </a:solidFill>
                <a:latin typeface="Carlito"/>
                <a:cs typeface="Carlito"/>
              </a:rPr>
              <a:t>từ </a:t>
            </a:r>
            <a:r>
              <a:rPr sz="1400" spc="-5" dirty="0">
                <a:solidFill>
                  <a:srgbClr val="212A35"/>
                </a:solidFill>
                <a:latin typeface="Carlito"/>
                <a:cs typeface="Carlito"/>
              </a:rPr>
              <a:t>-23dBm </a:t>
            </a:r>
            <a:r>
              <a:rPr sz="1400" dirty="0">
                <a:solidFill>
                  <a:srgbClr val="212A35"/>
                </a:solidFill>
                <a:latin typeface="Carlito"/>
                <a:cs typeface="Carlito"/>
              </a:rPr>
              <a:t>đến</a:t>
            </a:r>
            <a:r>
              <a:rPr sz="1400" spc="-25" dirty="0">
                <a:solidFill>
                  <a:srgbClr val="212A35"/>
                </a:solidFill>
                <a:latin typeface="Carlito"/>
                <a:cs typeface="Carlito"/>
              </a:rPr>
              <a:t> </a:t>
            </a:r>
            <a:r>
              <a:rPr sz="1400" spc="-5" dirty="0">
                <a:solidFill>
                  <a:srgbClr val="212A35"/>
                </a:solidFill>
                <a:latin typeface="Carlito"/>
                <a:cs typeface="Carlito"/>
              </a:rPr>
              <a:t>-10dBm</a:t>
            </a:r>
            <a:endParaRPr sz="1400">
              <a:latin typeface="Carlito"/>
              <a:cs typeface="Carlit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87095" y="2080336"/>
            <a:ext cx="4291965" cy="4540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/>
              <a:buChar char=""/>
              <a:tabLst>
                <a:tab pos="299085" algn="l"/>
                <a:tab pos="299720" algn="l"/>
              </a:tabLst>
            </a:pPr>
            <a:r>
              <a:rPr sz="1400" spc="-70" dirty="0">
                <a:solidFill>
                  <a:srgbClr val="212A35"/>
                </a:solidFill>
                <a:latin typeface="Arial"/>
                <a:cs typeface="Arial"/>
              </a:rPr>
              <a:t>Suy </a:t>
            </a:r>
            <a:r>
              <a:rPr sz="1400" spc="-5" dirty="0">
                <a:solidFill>
                  <a:srgbClr val="212A35"/>
                </a:solidFill>
                <a:latin typeface="Arial"/>
                <a:cs typeface="Arial"/>
              </a:rPr>
              <a:t>hao </a:t>
            </a:r>
            <a:r>
              <a:rPr sz="1400" spc="-30" dirty="0">
                <a:solidFill>
                  <a:srgbClr val="212A35"/>
                </a:solidFill>
                <a:latin typeface="Arial"/>
                <a:cs typeface="Arial"/>
              </a:rPr>
              <a:t>cáp </a:t>
            </a:r>
            <a:r>
              <a:rPr sz="1400" spc="-5" dirty="0">
                <a:solidFill>
                  <a:srgbClr val="212A35"/>
                </a:solidFill>
                <a:latin typeface="Arial"/>
                <a:cs typeface="Arial"/>
              </a:rPr>
              <a:t>lastmile </a:t>
            </a:r>
            <a:r>
              <a:rPr sz="1400" dirty="0">
                <a:solidFill>
                  <a:srgbClr val="212A35"/>
                </a:solidFill>
                <a:latin typeface="Arial"/>
                <a:cs typeface="Arial"/>
              </a:rPr>
              <a:t>≤ </a:t>
            </a:r>
            <a:r>
              <a:rPr sz="1400" spc="-40" dirty="0">
                <a:solidFill>
                  <a:srgbClr val="212A35"/>
                </a:solidFill>
                <a:latin typeface="Arial"/>
                <a:cs typeface="Arial"/>
              </a:rPr>
              <a:t>1dB </a:t>
            </a:r>
            <a:r>
              <a:rPr sz="1400" spc="-20" dirty="0">
                <a:solidFill>
                  <a:srgbClr val="212A35"/>
                </a:solidFill>
                <a:latin typeface="Arial"/>
                <a:cs typeface="Arial"/>
              </a:rPr>
              <a:t>(chênh </a:t>
            </a:r>
            <a:r>
              <a:rPr sz="1400" dirty="0">
                <a:solidFill>
                  <a:srgbClr val="212A35"/>
                </a:solidFill>
                <a:latin typeface="Arial"/>
                <a:cs typeface="Arial"/>
              </a:rPr>
              <a:t>l</a:t>
            </a:r>
            <a:r>
              <a:rPr sz="1400" dirty="0">
                <a:solidFill>
                  <a:srgbClr val="212A35"/>
                </a:solidFill>
                <a:latin typeface="Carlito"/>
                <a:cs typeface="Carlito"/>
              </a:rPr>
              <a:t>ệ</a:t>
            </a:r>
            <a:r>
              <a:rPr sz="1400" dirty="0">
                <a:solidFill>
                  <a:srgbClr val="212A35"/>
                </a:solidFill>
                <a:latin typeface="Arial"/>
                <a:cs typeface="Arial"/>
              </a:rPr>
              <a:t>ch gi</a:t>
            </a:r>
            <a:r>
              <a:rPr sz="1400" dirty="0">
                <a:solidFill>
                  <a:srgbClr val="212A35"/>
                </a:solidFill>
                <a:latin typeface="Carlito"/>
                <a:cs typeface="Carlito"/>
              </a:rPr>
              <a:t>ữ</a:t>
            </a:r>
            <a:r>
              <a:rPr sz="1400" dirty="0">
                <a:solidFill>
                  <a:srgbClr val="212A35"/>
                </a:solidFill>
                <a:latin typeface="Arial"/>
                <a:cs typeface="Arial"/>
              </a:rPr>
              <a:t>a</a:t>
            </a:r>
            <a:r>
              <a:rPr sz="1400" spc="305" dirty="0">
                <a:solidFill>
                  <a:srgbClr val="212A35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212A35"/>
                </a:solidFill>
                <a:latin typeface="Arial"/>
                <a:cs typeface="Arial"/>
              </a:rPr>
              <a:t>Công</a:t>
            </a:r>
            <a:endParaRPr sz="1400">
              <a:latin typeface="Arial"/>
              <a:cs typeface="Arial"/>
            </a:endParaRPr>
          </a:p>
          <a:p>
            <a:pPr marL="299085">
              <a:lnSpc>
                <a:spcPct val="100000"/>
              </a:lnSpc>
              <a:spcBef>
                <a:spcPts val="5"/>
              </a:spcBef>
            </a:pPr>
            <a:r>
              <a:rPr sz="1400" spc="-5" dirty="0">
                <a:solidFill>
                  <a:srgbClr val="212A35"/>
                </a:solidFill>
                <a:latin typeface="Arial"/>
                <a:cs typeface="Arial"/>
              </a:rPr>
              <a:t>su</a:t>
            </a:r>
            <a:r>
              <a:rPr sz="1400" spc="-5" dirty="0">
                <a:solidFill>
                  <a:srgbClr val="212A35"/>
                </a:solidFill>
                <a:latin typeface="Carlito"/>
                <a:cs typeface="Carlito"/>
              </a:rPr>
              <a:t>ấ</a:t>
            </a:r>
            <a:r>
              <a:rPr sz="1400" spc="-5" dirty="0">
                <a:solidFill>
                  <a:srgbClr val="212A35"/>
                </a:solidFill>
                <a:latin typeface="Arial"/>
                <a:cs typeface="Arial"/>
              </a:rPr>
              <a:t>t </a:t>
            </a:r>
            <a:r>
              <a:rPr sz="1400" spc="35" dirty="0">
                <a:solidFill>
                  <a:srgbClr val="212A35"/>
                </a:solidFill>
                <a:latin typeface="Arial"/>
                <a:cs typeface="Arial"/>
              </a:rPr>
              <a:t>thu </a:t>
            </a:r>
            <a:r>
              <a:rPr sz="1400" spc="40" dirty="0">
                <a:solidFill>
                  <a:srgbClr val="212A35"/>
                </a:solidFill>
                <a:latin typeface="Arial"/>
                <a:cs typeface="Arial"/>
              </a:rPr>
              <a:t>t</a:t>
            </a:r>
            <a:r>
              <a:rPr sz="1400" spc="40" dirty="0">
                <a:solidFill>
                  <a:srgbClr val="212A35"/>
                </a:solidFill>
                <a:latin typeface="Carlito"/>
                <a:cs typeface="Carlito"/>
              </a:rPr>
              <a:t>ậ</a:t>
            </a:r>
            <a:r>
              <a:rPr sz="1400" spc="40" dirty="0">
                <a:solidFill>
                  <a:srgbClr val="212A35"/>
                </a:solidFill>
                <a:latin typeface="Arial"/>
                <a:cs typeface="Arial"/>
              </a:rPr>
              <a:t>p </a:t>
            </a:r>
            <a:r>
              <a:rPr sz="1400" spc="15" dirty="0">
                <a:solidFill>
                  <a:srgbClr val="212A35"/>
                </a:solidFill>
                <a:latin typeface="Carlito"/>
                <a:cs typeface="Carlito"/>
              </a:rPr>
              <a:t>đ</a:t>
            </a:r>
            <a:r>
              <a:rPr sz="1400" spc="15" dirty="0">
                <a:solidFill>
                  <a:srgbClr val="212A35"/>
                </a:solidFill>
                <a:latin typeface="Arial"/>
                <a:cs typeface="Arial"/>
              </a:rPr>
              <a:t>i</a:t>
            </a:r>
            <a:r>
              <a:rPr sz="1400" spc="15" dirty="0">
                <a:solidFill>
                  <a:srgbClr val="212A35"/>
                </a:solidFill>
                <a:latin typeface="Carlito"/>
                <a:cs typeface="Carlito"/>
              </a:rPr>
              <a:t>ể</a:t>
            </a:r>
            <a:r>
              <a:rPr sz="1400" spc="15" dirty="0">
                <a:solidFill>
                  <a:srgbClr val="212A35"/>
                </a:solidFill>
                <a:latin typeface="Arial"/>
                <a:cs typeface="Arial"/>
              </a:rPr>
              <a:t>m </a:t>
            </a:r>
            <a:r>
              <a:rPr sz="1400" spc="185" dirty="0">
                <a:solidFill>
                  <a:srgbClr val="212A35"/>
                </a:solidFill>
                <a:latin typeface="Arial"/>
                <a:cs typeface="Arial"/>
              </a:rPr>
              <a:t>&amp;</a:t>
            </a:r>
            <a:r>
              <a:rPr sz="1400" spc="-195" dirty="0">
                <a:solidFill>
                  <a:srgbClr val="212A35"/>
                </a:solidFill>
                <a:latin typeface="Arial"/>
                <a:cs typeface="Arial"/>
              </a:rPr>
              <a:t> </a:t>
            </a:r>
            <a:r>
              <a:rPr sz="1400" spc="-15" dirty="0">
                <a:solidFill>
                  <a:srgbClr val="212A35"/>
                </a:solidFill>
                <a:latin typeface="Arial"/>
                <a:cs typeface="Arial"/>
              </a:rPr>
              <a:t>Công </a:t>
            </a:r>
            <a:r>
              <a:rPr sz="1400" spc="-5" dirty="0">
                <a:solidFill>
                  <a:srgbClr val="212A35"/>
                </a:solidFill>
                <a:latin typeface="Arial"/>
                <a:cs typeface="Arial"/>
              </a:rPr>
              <a:t>su</a:t>
            </a:r>
            <a:r>
              <a:rPr sz="1400" spc="-5" dirty="0">
                <a:solidFill>
                  <a:srgbClr val="212A35"/>
                </a:solidFill>
                <a:latin typeface="Carlito"/>
                <a:cs typeface="Carlito"/>
              </a:rPr>
              <a:t>ấ</a:t>
            </a:r>
            <a:r>
              <a:rPr sz="1400" spc="-5" dirty="0">
                <a:solidFill>
                  <a:srgbClr val="212A35"/>
                </a:solidFill>
                <a:latin typeface="Arial"/>
                <a:cs typeface="Arial"/>
              </a:rPr>
              <a:t>t </a:t>
            </a:r>
            <a:r>
              <a:rPr sz="1400" spc="35" dirty="0">
                <a:solidFill>
                  <a:srgbClr val="212A35"/>
                </a:solidFill>
                <a:latin typeface="Arial"/>
                <a:cs typeface="Arial"/>
              </a:rPr>
              <a:t>thu </a:t>
            </a:r>
            <a:r>
              <a:rPr sz="1400" spc="15" dirty="0">
                <a:solidFill>
                  <a:srgbClr val="212A35"/>
                </a:solidFill>
                <a:latin typeface="Arial"/>
                <a:cs typeface="Arial"/>
              </a:rPr>
              <a:t>modem)</a:t>
            </a:r>
            <a:endParaRPr sz="1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79704" y="2787395"/>
            <a:ext cx="4718685" cy="523240"/>
          </a:xfrm>
          <a:prstGeom prst="rect">
            <a:avLst/>
          </a:prstGeom>
          <a:ln w="12700">
            <a:solidFill>
              <a:srgbClr val="FF0000"/>
            </a:solidFill>
          </a:ln>
        </p:spPr>
        <p:txBody>
          <a:bodyPr vert="horz" wrap="square" lIns="0" tIns="80010" rIns="0" bIns="0" rtlCol="0">
            <a:spAutoFit/>
          </a:bodyPr>
          <a:lstStyle/>
          <a:p>
            <a:pPr marL="377190" indent="-287020">
              <a:lnSpc>
                <a:spcPct val="100000"/>
              </a:lnSpc>
              <a:spcBef>
                <a:spcPts val="630"/>
              </a:spcBef>
              <a:buFont typeface="Wingdings"/>
              <a:buChar char=""/>
              <a:tabLst>
                <a:tab pos="377190" algn="l"/>
                <a:tab pos="377825" algn="l"/>
              </a:tabLst>
            </a:pPr>
            <a:r>
              <a:rPr sz="1400" dirty="0">
                <a:solidFill>
                  <a:srgbClr val="212A35"/>
                </a:solidFill>
                <a:latin typeface="Carlito"/>
                <a:cs typeface="Carlito"/>
              </a:rPr>
              <a:t>Ngưỡng </a:t>
            </a:r>
            <a:r>
              <a:rPr sz="1400" spc="-5" dirty="0">
                <a:solidFill>
                  <a:srgbClr val="212A35"/>
                </a:solidFill>
                <a:latin typeface="Carlito"/>
                <a:cs typeface="Carlito"/>
              </a:rPr>
              <a:t>gông s</a:t>
            </a:r>
            <a:r>
              <a:rPr sz="1400" spc="-5" dirty="0">
                <a:solidFill>
                  <a:srgbClr val="212A35"/>
                </a:solidFill>
                <a:latin typeface="Arial"/>
                <a:cs typeface="Arial"/>
              </a:rPr>
              <a:t>uy </a:t>
            </a:r>
            <a:r>
              <a:rPr sz="1400" spc="-5" dirty="0">
                <a:solidFill>
                  <a:srgbClr val="212A35"/>
                </a:solidFill>
                <a:latin typeface="Carlito"/>
                <a:cs typeface="Carlito"/>
              </a:rPr>
              <a:t>hao lastmile </a:t>
            </a:r>
            <a:r>
              <a:rPr sz="1400" dirty="0">
                <a:solidFill>
                  <a:srgbClr val="212A35"/>
                </a:solidFill>
                <a:latin typeface="Carlito"/>
                <a:cs typeface="Carlito"/>
              </a:rPr>
              <a:t>= </a:t>
            </a:r>
            <a:r>
              <a:rPr sz="1400" spc="-5" dirty="0">
                <a:solidFill>
                  <a:srgbClr val="212A35"/>
                </a:solidFill>
                <a:latin typeface="Carlito"/>
                <a:cs typeface="Carlito"/>
              </a:rPr>
              <a:t>Công suất tập </a:t>
            </a:r>
            <a:r>
              <a:rPr sz="1400" dirty="0">
                <a:solidFill>
                  <a:srgbClr val="212A35"/>
                </a:solidFill>
                <a:latin typeface="Carlito"/>
                <a:cs typeface="Carlito"/>
              </a:rPr>
              <a:t>điểm –</a:t>
            </a:r>
            <a:r>
              <a:rPr sz="1400" spc="45" dirty="0">
                <a:solidFill>
                  <a:srgbClr val="212A35"/>
                </a:solidFill>
                <a:latin typeface="Carlito"/>
                <a:cs typeface="Carlito"/>
              </a:rPr>
              <a:t> </a:t>
            </a:r>
            <a:r>
              <a:rPr sz="1400" spc="-5" dirty="0">
                <a:solidFill>
                  <a:srgbClr val="212A35"/>
                </a:solidFill>
                <a:latin typeface="Carlito"/>
                <a:cs typeface="Carlito"/>
              </a:rPr>
              <a:t>Công</a:t>
            </a:r>
            <a:endParaRPr sz="1400">
              <a:latin typeface="Carlito"/>
              <a:cs typeface="Carlito"/>
            </a:endParaRPr>
          </a:p>
          <a:p>
            <a:pPr marL="377190">
              <a:lnSpc>
                <a:spcPct val="100000"/>
              </a:lnSpc>
            </a:pPr>
            <a:r>
              <a:rPr sz="1400" spc="-5" dirty="0">
                <a:solidFill>
                  <a:srgbClr val="212A35"/>
                </a:solidFill>
                <a:latin typeface="Carlito"/>
                <a:cs typeface="Carlito"/>
              </a:rPr>
              <a:t>suất thu quang tại nhà khách hàng </a:t>
            </a:r>
            <a:r>
              <a:rPr sz="1400" dirty="0">
                <a:solidFill>
                  <a:srgbClr val="212A35"/>
                </a:solidFill>
                <a:latin typeface="Carlito"/>
                <a:cs typeface="Carlito"/>
              </a:rPr>
              <a:t>&lt;</a:t>
            </a:r>
            <a:r>
              <a:rPr sz="1400" spc="55" dirty="0">
                <a:solidFill>
                  <a:srgbClr val="212A35"/>
                </a:solidFill>
                <a:latin typeface="Carlito"/>
                <a:cs typeface="Carlito"/>
              </a:rPr>
              <a:t> </a:t>
            </a:r>
            <a:r>
              <a:rPr sz="1400" spc="-5" dirty="0">
                <a:solidFill>
                  <a:srgbClr val="212A35"/>
                </a:solidFill>
                <a:latin typeface="Carlito"/>
                <a:cs typeface="Carlito"/>
              </a:rPr>
              <a:t>3dB</a:t>
            </a:r>
            <a:endParaRPr sz="1400">
              <a:latin typeface="Carlito"/>
              <a:cs typeface="Carlito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5089652" y="967739"/>
            <a:ext cx="2910205" cy="3733800"/>
            <a:chOff x="5089652" y="967739"/>
            <a:chExt cx="2910205" cy="3733800"/>
          </a:xfrm>
        </p:grpSpPr>
        <p:sp>
          <p:nvSpPr>
            <p:cNvPr id="6" name="object 6"/>
            <p:cNvSpPr/>
            <p:nvPr/>
          </p:nvSpPr>
          <p:spPr>
            <a:xfrm>
              <a:off x="5777484" y="967739"/>
              <a:ext cx="2221991" cy="37338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089652" y="1954529"/>
              <a:ext cx="1148715" cy="764540"/>
            </a:xfrm>
            <a:custGeom>
              <a:avLst/>
              <a:gdLst/>
              <a:ahLst/>
              <a:cxnLst/>
              <a:rect l="l" t="t" r="r" b="b"/>
              <a:pathLst>
                <a:path w="1148714" h="764539">
                  <a:moveTo>
                    <a:pt x="1081201" y="727528"/>
                  </a:moveTo>
                  <a:lnTo>
                    <a:pt x="1063625" y="753999"/>
                  </a:lnTo>
                  <a:lnTo>
                    <a:pt x="1148207" y="764413"/>
                  </a:lnTo>
                  <a:lnTo>
                    <a:pt x="1131079" y="734568"/>
                  </a:lnTo>
                  <a:lnTo>
                    <a:pt x="1091819" y="734568"/>
                  </a:lnTo>
                  <a:lnTo>
                    <a:pt x="1081201" y="727528"/>
                  </a:lnTo>
                  <a:close/>
                </a:path>
                <a:path w="1148714" h="764539">
                  <a:moveTo>
                    <a:pt x="1088197" y="716992"/>
                  </a:moveTo>
                  <a:lnTo>
                    <a:pt x="1081201" y="727528"/>
                  </a:lnTo>
                  <a:lnTo>
                    <a:pt x="1091819" y="734568"/>
                  </a:lnTo>
                  <a:lnTo>
                    <a:pt x="1098803" y="724026"/>
                  </a:lnTo>
                  <a:lnTo>
                    <a:pt x="1088197" y="716992"/>
                  </a:lnTo>
                  <a:close/>
                </a:path>
                <a:path w="1148714" h="764539">
                  <a:moveTo>
                    <a:pt x="1105789" y="690499"/>
                  </a:moveTo>
                  <a:lnTo>
                    <a:pt x="1088197" y="716992"/>
                  </a:lnTo>
                  <a:lnTo>
                    <a:pt x="1098803" y="724026"/>
                  </a:lnTo>
                  <a:lnTo>
                    <a:pt x="1091819" y="734568"/>
                  </a:lnTo>
                  <a:lnTo>
                    <a:pt x="1131079" y="734568"/>
                  </a:lnTo>
                  <a:lnTo>
                    <a:pt x="1105789" y="690499"/>
                  </a:lnTo>
                  <a:close/>
                </a:path>
                <a:path w="1148714" h="764539">
                  <a:moveTo>
                    <a:pt x="7112" y="0"/>
                  </a:moveTo>
                  <a:lnTo>
                    <a:pt x="0" y="10668"/>
                  </a:lnTo>
                  <a:lnTo>
                    <a:pt x="1081201" y="727528"/>
                  </a:lnTo>
                  <a:lnTo>
                    <a:pt x="1088197" y="716992"/>
                  </a:lnTo>
                  <a:lnTo>
                    <a:pt x="711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393690" y="2932175"/>
              <a:ext cx="323215" cy="302895"/>
            </a:xfrm>
            <a:custGeom>
              <a:avLst/>
              <a:gdLst/>
              <a:ahLst/>
              <a:cxnLst/>
              <a:rect l="l" t="t" r="r" b="b"/>
              <a:pathLst>
                <a:path w="323214" h="302894">
                  <a:moveTo>
                    <a:pt x="262683" y="47372"/>
                  </a:moveTo>
                  <a:lnTo>
                    <a:pt x="0" y="293369"/>
                  </a:lnTo>
                  <a:lnTo>
                    <a:pt x="8636" y="302641"/>
                  </a:lnTo>
                  <a:lnTo>
                    <a:pt x="271399" y="56683"/>
                  </a:lnTo>
                  <a:lnTo>
                    <a:pt x="262683" y="47372"/>
                  </a:lnTo>
                  <a:close/>
                </a:path>
                <a:path w="323214" h="302894">
                  <a:moveTo>
                    <a:pt x="308358" y="38735"/>
                  </a:moveTo>
                  <a:lnTo>
                    <a:pt x="271907" y="38735"/>
                  </a:lnTo>
                  <a:lnTo>
                    <a:pt x="280670" y="48006"/>
                  </a:lnTo>
                  <a:lnTo>
                    <a:pt x="271399" y="56683"/>
                  </a:lnTo>
                  <a:lnTo>
                    <a:pt x="293115" y="79882"/>
                  </a:lnTo>
                  <a:lnTo>
                    <a:pt x="308358" y="38735"/>
                  </a:lnTo>
                  <a:close/>
                </a:path>
                <a:path w="323214" h="302894">
                  <a:moveTo>
                    <a:pt x="271907" y="38735"/>
                  </a:moveTo>
                  <a:lnTo>
                    <a:pt x="262683" y="47372"/>
                  </a:lnTo>
                  <a:lnTo>
                    <a:pt x="271399" y="56683"/>
                  </a:lnTo>
                  <a:lnTo>
                    <a:pt x="280670" y="48006"/>
                  </a:lnTo>
                  <a:lnTo>
                    <a:pt x="271907" y="38735"/>
                  </a:lnTo>
                  <a:close/>
                </a:path>
                <a:path w="323214" h="302894">
                  <a:moveTo>
                    <a:pt x="322707" y="0"/>
                  </a:moveTo>
                  <a:lnTo>
                    <a:pt x="241046" y="24256"/>
                  </a:lnTo>
                  <a:lnTo>
                    <a:pt x="262683" y="47372"/>
                  </a:lnTo>
                  <a:lnTo>
                    <a:pt x="271907" y="38735"/>
                  </a:lnTo>
                  <a:lnTo>
                    <a:pt x="308358" y="38735"/>
                  </a:lnTo>
                  <a:lnTo>
                    <a:pt x="322707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777484" y="2717291"/>
              <a:ext cx="1203960" cy="299085"/>
            </a:xfrm>
            <a:custGeom>
              <a:avLst/>
              <a:gdLst/>
              <a:ahLst/>
              <a:cxnLst/>
              <a:rect l="l" t="t" r="r" b="b"/>
              <a:pathLst>
                <a:path w="1203959" h="299085">
                  <a:moveTo>
                    <a:pt x="0" y="298704"/>
                  </a:moveTo>
                  <a:lnTo>
                    <a:pt x="1203960" y="298704"/>
                  </a:lnTo>
                  <a:lnTo>
                    <a:pt x="1203960" y="0"/>
                  </a:lnTo>
                  <a:lnTo>
                    <a:pt x="0" y="0"/>
                  </a:lnTo>
                  <a:lnTo>
                    <a:pt x="0" y="298704"/>
                  </a:lnTo>
                  <a:close/>
                </a:path>
              </a:pathLst>
            </a:custGeom>
            <a:ln w="1269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/>
          <p:nvPr/>
        </p:nvSpPr>
        <p:spPr>
          <a:xfrm>
            <a:off x="0" y="356615"/>
            <a:ext cx="5265420" cy="338455"/>
          </a:xfrm>
          <a:custGeom>
            <a:avLst/>
            <a:gdLst/>
            <a:ahLst/>
            <a:cxnLst/>
            <a:rect l="l" t="t" r="r" b="b"/>
            <a:pathLst>
              <a:path w="5265420" h="338455">
                <a:moveTo>
                  <a:pt x="5096256" y="0"/>
                </a:moveTo>
                <a:lnTo>
                  <a:pt x="0" y="0"/>
                </a:lnTo>
                <a:lnTo>
                  <a:pt x="0" y="338328"/>
                </a:lnTo>
                <a:lnTo>
                  <a:pt x="5096256" y="338328"/>
                </a:lnTo>
                <a:lnTo>
                  <a:pt x="5265420" y="169163"/>
                </a:lnTo>
                <a:lnTo>
                  <a:pt x="5096256" y="0"/>
                </a:lnTo>
                <a:close/>
              </a:path>
            </a:pathLst>
          </a:custGeom>
          <a:solidFill>
            <a:srgbClr val="1F5F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36347" y="402158"/>
            <a:ext cx="250888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/>
              <a:t>Chất </a:t>
            </a:r>
            <a:r>
              <a:rPr sz="1400" spc="-5" dirty="0"/>
              <a:t>lượng </a:t>
            </a:r>
            <a:r>
              <a:rPr sz="1400" spc="-55" dirty="0"/>
              <a:t>các </a:t>
            </a:r>
            <a:r>
              <a:rPr sz="1400" spc="55" dirty="0"/>
              <a:t>kết </a:t>
            </a:r>
            <a:r>
              <a:rPr sz="1400" spc="30" dirty="0"/>
              <a:t>nối </a:t>
            </a:r>
            <a:r>
              <a:rPr sz="1400" spc="55" dirty="0"/>
              <a:t>vật</a:t>
            </a:r>
            <a:r>
              <a:rPr sz="1400" spc="-120" dirty="0"/>
              <a:t> </a:t>
            </a:r>
            <a:r>
              <a:rPr sz="1400" spc="30" dirty="0"/>
              <a:t>lý</a:t>
            </a:r>
            <a:endParaRPr sz="140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56615"/>
            <a:ext cx="5265420" cy="338455"/>
          </a:xfrm>
          <a:custGeom>
            <a:avLst/>
            <a:gdLst/>
            <a:ahLst/>
            <a:cxnLst/>
            <a:rect l="l" t="t" r="r" b="b"/>
            <a:pathLst>
              <a:path w="5265420" h="338455">
                <a:moveTo>
                  <a:pt x="5096256" y="0"/>
                </a:moveTo>
                <a:lnTo>
                  <a:pt x="0" y="0"/>
                </a:lnTo>
                <a:lnTo>
                  <a:pt x="0" y="338328"/>
                </a:lnTo>
                <a:lnTo>
                  <a:pt x="5096256" y="338328"/>
                </a:lnTo>
                <a:lnTo>
                  <a:pt x="5265420" y="169163"/>
                </a:lnTo>
                <a:lnTo>
                  <a:pt x="5096256" y="0"/>
                </a:lnTo>
                <a:close/>
              </a:path>
            </a:pathLst>
          </a:custGeom>
          <a:solidFill>
            <a:srgbClr val="1F5F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36347" y="402158"/>
            <a:ext cx="250888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/>
              <a:t>Chất </a:t>
            </a:r>
            <a:r>
              <a:rPr sz="1400" spc="-5" dirty="0"/>
              <a:t>lượng </a:t>
            </a:r>
            <a:r>
              <a:rPr sz="1400" spc="-55" dirty="0"/>
              <a:t>các </a:t>
            </a:r>
            <a:r>
              <a:rPr sz="1400" spc="55" dirty="0"/>
              <a:t>kết </a:t>
            </a:r>
            <a:r>
              <a:rPr sz="1400" spc="30" dirty="0"/>
              <a:t>nối </a:t>
            </a:r>
            <a:r>
              <a:rPr sz="1400" spc="55" dirty="0"/>
              <a:t>vật</a:t>
            </a:r>
            <a:r>
              <a:rPr sz="1400" spc="-120" dirty="0"/>
              <a:t> </a:t>
            </a:r>
            <a:r>
              <a:rPr sz="1400" spc="30" dirty="0"/>
              <a:t>lý</a:t>
            </a:r>
            <a:endParaRPr sz="1400"/>
          </a:p>
        </p:txBody>
      </p:sp>
      <p:sp>
        <p:nvSpPr>
          <p:cNvPr id="4" name="object 4"/>
          <p:cNvSpPr txBox="1"/>
          <p:nvPr/>
        </p:nvSpPr>
        <p:spPr>
          <a:xfrm>
            <a:off x="1400683" y="1446465"/>
            <a:ext cx="5370195" cy="511175"/>
          </a:xfrm>
          <a:prstGeom prst="rect">
            <a:avLst/>
          </a:prstGeom>
        </p:spPr>
        <p:txBody>
          <a:bodyPr vert="horz" wrap="square" lIns="0" tIns="419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30"/>
              </a:spcBef>
            </a:pPr>
            <a:r>
              <a:rPr sz="1400" spc="5" dirty="0">
                <a:solidFill>
                  <a:srgbClr val="212A35"/>
                </a:solidFill>
                <a:latin typeface="Arial"/>
                <a:cs typeface="Arial"/>
              </a:rPr>
              <a:t>Adapter </a:t>
            </a:r>
            <a:r>
              <a:rPr sz="1400" spc="-55" dirty="0">
                <a:solidFill>
                  <a:srgbClr val="212A35"/>
                </a:solidFill>
                <a:latin typeface="Arial"/>
                <a:cs typeface="Arial"/>
              </a:rPr>
              <a:t>s</a:t>
            </a:r>
            <a:r>
              <a:rPr sz="1400" spc="-55" dirty="0">
                <a:solidFill>
                  <a:srgbClr val="212A35"/>
                </a:solidFill>
                <a:latin typeface="Carlito"/>
                <a:cs typeface="Carlito"/>
              </a:rPr>
              <a:t>ử </a:t>
            </a:r>
            <a:r>
              <a:rPr sz="1400" spc="20" dirty="0">
                <a:solidFill>
                  <a:srgbClr val="212A35"/>
                </a:solidFill>
                <a:latin typeface="Arial"/>
                <a:cs typeface="Arial"/>
              </a:rPr>
              <a:t>d</a:t>
            </a:r>
            <a:r>
              <a:rPr sz="1400" spc="20" dirty="0">
                <a:solidFill>
                  <a:srgbClr val="212A35"/>
                </a:solidFill>
                <a:latin typeface="Carlito"/>
                <a:cs typeface="Carlito"/>
              </a:rPr>
              <a:t>ụ</a:t>
            </a:r>
            <a:r>
              <a:rPr sz="1400" spc="20" dirty="0">
                <a:solidFill>
                  <a:srgbClr val="212A35"/>
                </a:solidFill>
                <a:latin typeface="Arial"/>
                <a:cs typeface="Arial"/>
              </a:rPr>
              <a:t>ng </a:t>
            </a:r>
            <a:r>
              <a:rPr sz="1400" spc="15" dirty="0">
                <a:solidFill>
                  <a:srgbClr val="212A35"/>
                </a:solidFill>
                <a:latin typeface="Carlito"/>
                <a:cs typeface="Carlito"/>
              </a:rPr>
              <a:t>đ</a:t>
            </a:r>
            <a:r>
              <a:rPr sz="1400" spc="15" dirty="0">
                <a:solidFill>
                  <a:srgbClr val="212A35"/>
                </a:solidFill>
                <a:latin typeface="Arial"/>
                <a:cs typeface="Arial"/>
              </a:rPr>
              <a:t>úng công </a:t>
            </a:r>
            <a:r>
              <a:rPr sz="1400" spc="-20" dirty="0">
                <a:solidFill>
                  <a:srgbClr val="212A35"/>
                </a:solidFill>
                <a:latin typeface="Arial"/>
                <a:cs typeface="Arial"/>
              </a:rPr>
              <a:t>su</a:t>
            </a:r>
            <a:r>
              <a:rPr sz="1400" spc="-20" dirty="0">
                <a:solidFill>
                  <a:srgbClr val="212A35"/>
                </a:solidFill>
                <a:latin typeface="Carlito"/>
                <a:cs typeface="Carlito"/>
              </a:rPr>
              <a:t>ấ</a:t>
            </a:r>
            <a:r>
              <a:rPr sz="1400" spc="-20" dirty="0">
                <a:solidFill>
                  <a:srgbClr val="212A35"/>
                </a:solidFill>
                <a:latin typeface="Arial"/>
                <a:cs typeface="Arial"/>
              </a:rPr>
              <a:t>t, </a:t>
            </a:r>
            <a:r>
              <a:rPr sz="1400" spc="20" dirty="0">
                <a:solidFill>
                  <a:srgbClr val="212A35"/>
                </a:solidFill>
                <a:latin typeface="Arial"/>
                <a:cs typeface="Arial"/>
              </a:rPr>
              <a:t>không </a:t>
            </a:r>
            <a:r>
              <a:rPr sz="1400" spc="5" dirty="0">
                <a:solidFill>
                  <a:srgbClr val="212A35"/>
                </a:solidFill>
                <a:latin typeface="Carlito"/>
                <a:cs typeface="Carlito"/>
              </a:rPr>
              <a:t>đấ</a:t>
            </a:r>
            <a:r>
              <a:rPr sz="1400" spc="5" dirty="0">
                <a:solidFill>
                  <a:srgbClr val="212A35"/>
                </a:solidFill>
                <a:latin typeface="Arial"/>
                <a:cs typeface="Arial"/>
              </a:rPr>
              <a:t>u </a:t>
            </a:r>
            <a:r>
              <a:rPr sz="1400" spc="-15" dirty="0">
                <a:solidFill>
                  <a:srgbClr val="212A35"/>
                </a:solidFill>
                <a:latin typeface="Arial"/>
                <a:cs typeface="Arial"/>
              </a:rPr>
              <a:t>n</a:t>
            </a:r>
            <a:r>
              <a:rPr sz="1400" spc="-15" dirty="0">
                <a:solidFill>
                  <a:srgbClr val="212A35"/>
                </a:solidFill>
                <a:latin typeface="Carlito"/>
                <a:cs typeface="Carlito"/>
              </a:rPr>
              <a:t>ố</a:t>
            </a:r>
            <a:r>
              <a:rPr sz="1400" spc="-15" dirty="0">
                <a:solidFill>
                  <a:srgbClr val="212A35"/>
                </a:solidFill>
                <a:latin typeface="Arial"/>
                <a:cs typeface="Arial"/>
              </a:rPr>
              <a:t>i. </a:t>
            </a:r>
            <a:r>
              <a:rPr sz="1400" spc="-90" dirty="0">
                <a:solidFill>
                  <a:srgbClr val="212A35"/>
                </a:solidFill>
                <a:latin typeface="Arial"/>
                <a:cs typeface="Arial"/>
              </a:rPr>
              <a:t>Các </a:t>
            </a:r>
            <a:r>
              <a:rPr sz="1400" dirty="0">
                <a:solidFill>
                  <a:srgbClr val="212A35"/>
                </a:solidFill>
                <a:latin typeface="Arial"/>
                <a:cs typeface="Arial"/>
              </a:rPr>
              <a:t>c</a:t>
            </a:r>
            <a:r>
              <a:rPr sz="1400" dirty="0">
                <a:solidFill>
                  <a:srgbClr val="212A35"/>
                </a:solidFill>
                <a:latin typeface="Carlito"/>
                <a:cs typeface="Carlito"/>
              </a:rPr>
              <a:t>ổ</a:t>
            </a:r>
            <a:r>
              <a:rPr sz="1400" dirty="0">
                <a:solidFill>
                  <a:srgbClr val="212A35"/>
                </a:solidFill>
                <a:latin typeface="Arial"/>
                <a:cs typeface="Arial"/>
              </a:rPr>
              <a:t>ng </a:t>
            </a:r>
            <a:r>
              <a:rPr sz="1400" spc="25" dirty="0">
                <a:solidFill>
                  <a:srgbClr val="212A35"/>
                </a:solidFill>
                <a:latin typeface="Arial"/>
                <a:cs typeface="Arial"/>
              </a:rPr>
              <a:t>k</a:t>
            </a:r>
            <a:r>
              <a:rPr sz="1400" spc="25" dirty="0">
                <a:solidFill>
                  <a:srgbClr val="212A35"/>
                </a:solidFill>
                <a:latin typeface="Carlito"/>
                <a:cs typeface="Carlito"/>
              </a:rPr>
              <a:t>ế</a:t>
            </a:r>
            <a:r>
              <a:rPr sz="1400" spc="25" dirty="0">
                <a:solidFill>
                  <a:srgbClr val="212A35"/>
                </a:solidFill>
                <a:latin typeface="Arial"/>
                <a:cs typeface="Arial"/>
              </a:rPr>
              <a:t>t</a:t>
            </a:r>
            <a:r>
              <a:rPr sz="1400" spc="170" dirty="0">
                <a:solidFill>
                  <a:srgbClr val="212A35"/>
                </a:solidFill>
                <a:latin typeface="Arial"/>
                <a:cs typeface="Arial"/>
              </a:rPr>
              <a:t> </a:t>
            </a:r>
            <a:r>
              <a:rPr sz="1400" spc="15" dirty="0">
                <a:solidFill>
                  <a:srgbClr val="212A35"/>
                </a:solidFill>
                <a:latin typeface="Arial"/>
                <a:cs typeface="Arial"/>
              </a:rPr>
              <a:t>n</a:t>
            </a:r>
            <a:r>
              <a:rPr sz="1400" spc="15" dirty="0">
                <a:solidFill>
                  <a:srgbClr val="212A35"/>
                </a:solidFill>
                <a:latin typeface="Carlito"/>
                <a:cs typeface="Carlito"/>
              </a:rPr>
              <a:t>ố</a:t>
            </a:r>
            <a:r>
              <a:rPr sz="1400" spc="15" dirty="0">
                <a:solidFill>
                  <a:srgbClr val="212A35"/>
                </a:solidFill>
                <a:latin typeface="Arial"/>
                <a:cs typeface="Arial"/>
              </a:rPr>
              <a:t>i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29"/>
              </a:spcBef>
            </a:pPr>
            <a:r>
              <a:rPr sz="1400" spc="-45" dirty="0">
                <a:solidFill>
                  <a:srgbClr val="212A35"/>
                </a:solidFill>
                <a:latin typeface="Arial"/>
                <a:cs typeface="Arial"/>
              </a:rPr>
              <a:t>c</a:t>
            </a:r>
            <a:r>
              <a:rPr sz="1400" spc="-45" dirty="0">
                <a:solidFill>
                  <a:srgbClr val="212A35"/>
                </a:solidFill>
                <a:latin typeface="Carlito"/>
                <a:cs typeface="Carlito"/>
              </a:rPr>
              <a:t>ủ</a:t>
            </a:r>
            <a:r>
              <a:rPr sz="1400" spc="-45" dirty="0">
                <a:solidFill>
                  <a:srgbClr val="212A35"/>
                </a:solidFill>
                <a:latin typeface="Arial"/>
                <a:cs typeface="Arial"/>
              </a:rPr>
              <a:t>a </a:t>
            </a:r>
            <a:r>
              <a:rPr sz="1400" spc="30" dirty="0">
                <a:solidFill>
                  <a:srgbClr val="212A35"/>
                </a:solidFill>
                <a:latin typeface="Arial"/>
                <a:cs typeface="Arial"/>
              </a:rPr>
              <a:t>modem/router </a:t>
            </a:r>
            <a:r>
              <a:rPr sz="1400" spc="35" dirty="0">
                <a:solidFill>
                  <a:srgbClr val="212A35"/>
                </a:solidFill>
                <a:latin typeface="Arial"/>
                <a:cs typeface="Arial"/>
              </a:rPr>
              <a:t>ho</a:t>
            </a:r>
            <a:r>
              <a:rPr sz="1400" spc="35" dirty="0">
                <a:solidFill>
                  <a:srgbClr val="212A35"/>
                </a:solidFill>
                <a:latin typeface="Carlito"/>
                <a:cs typeface="Carlito"/>
              </a:rPr>
              <a:t>ạ</a:t>
            </a:r>
            <a:r>
              <a:rPr sz="1400" spc="35" dirty="0">
                <a:solidFill>
                  <a:srgbClr val="212A35"/>
                </a:solidFill>
                <a:latin typeface="Arial"/>
                <a:cs typeface="Arial"/>
              </a:rPr>
              <a:t>t </a:t>
            </a:r>
            <a:r>
              <a:rPr sz="1400" spc="15" dirty="0">
                <a:solidFill>
                  <a:srgbClr val="212A35"/>
                </a:solidFill>
                <a:latin typeface="Carlito"/>
                <a:cs typeface="Carlito"/>
              </a:rPr>
              <a:t>độ</a:t>
            </a:r>
            <a:r>
              <a:rPr sz="1400" spc="15" dirty="0">
                <a:solidFill>
                  <a:srgbClr val="212A35"/>
                </a:solidFill>
                <a:latin typeface="Arial"/>
                <a:cs typeface="Arial"/>
              </a:rPr>
              <a:t>ng </a:t>
            </a:r>
            <a:r>
              <a:rPr sz="1400" spc="5" dirty="0">
                <a:solidFill>
                  <a:srgbClr val="212A35"/>
                </a:solidFill>
                <a:latin typeface="Arial"/>
                <a:cs typeface="Arial"/>
              </a:rPr>
              <a:t>bình</a:t>
            </a:r>
            <a:r>
              <a:rPr sz="1400" spc="-125" dirty="0">
                <a:solidFill>
                  <a:srgbClr val="212A35"/>
                </a:solidFill>
                <a:latin typeface="Arial"/>
                <a:cs typeface="Arial"/>
              </a:rPr>
              <a:t> </a:t>
            </a:r>
            <a:r>
              <a:rPr sz="1400" spc="10" dirty="0">
                <a:solidFill>
                  <a:srgbClr val="212A35"/>
                </a:solidFill>
                <a:latin typeface="Arial"/>
                <a:cs typeface="Arial"/>
              </a:rPr>
              <a:t>th</a:t>
            </a:r>
            <a:r>
              <a:rPr sz="1400" spc="10" dirty="0">
                <a:solidFill>
                  <a:srgbClr val="212A35"/>
                </a:solidFill>
                <a:latin typeface="Carlito"/>
                <a:cs typeface="Carlito"/>
              </a:rPr>
              <a:t>ườ</a:t>
            </a:r>
            <a:r>
              <a:rPr sz="1400" spc="10" dirty="0">
                <a:solidFill>
                  <a:srgbClr val="212A35"/>
                </a:solidFill>
                <a:latin typeface="Arial"/>
                <a:cs typeface="Arial"/>
              </a:rPr>
              <a:t>ng,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987552" y="2417064"/>
            <a:ext cx="5862955" cy="2162810"/>
            <a:chOff x="987552" y="2417064"/>
            <a:chExt cx="5862955" cy="2162810"/>
          </a:xfrm>
        </p:grpSpPr>
        <p:sp>
          <p:nvSpPr>
            <p:cNvPr id="6" name="object 6"/>
            <p:cNvSpPr/>
            <p:nvPr/>
          </p:nvSpPr>
          <p:spPr>
            <a:xfrm>
              <a:off x="3461003" y="2436876"/>
              <a:ext cx="3389376" cy="211683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162806" y="3864102"/>
              <a:ext cx="906780" cy="277495"/>
            </a:xfrm>
            <a:custGeom>
              <a:avLst/>
              <a:gdLst/>
              <a:ahLst/>
              <a:cxnLst/>
              <a:rect l="l" t="t" r="r" b="b"/>
              <a:pathLst>
                <a:path w="906779" h="277495">
                  <a:moveTo>
                    <a:pt x="0" y="277368"/>
                  </a:moveTo>
                  <a:lnTo>
                    <a:pt x="906779" y="277368"/>
                  </a:lnTo>
                  <a:lnTo>
                    <a:pt x="906779" y="0"/>
                  </a:lnTo>
                  <a:lnTo>
                    <a:pt x="0" y="0"/>
                  </a:lnTo>
                  <a:lnTo>
                    <a:pt x="0" y="277368"/>
                  </a:lnTo>
                  <a:close/>
                </a:path>
              </a:pathLst>
            </a:custGeom>
            <a:ln w="28575">
              <a:solidFill>
                <a:srgbClr val="E909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987552" y="2417064"/>
              <a:ext cx="2162556" cy="216255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891284" y="2426208"/>
              <a:ext cx="1432559" cy="215341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120646" y="3089910"/>
              <a:ext cx="908685" cy="277495"/>
            </a:xfrm>
            <a:custGeom>
              <a:avLst/>
              <a:gdLst/>
              <a:ahLst/>
              <a:cxnLst/>
              <a:rect l="l" t="t" r="r" b="b"/>
              <a:pathLst>
                <a:path w="908685" h="277495">
                  <a:moveTo>
                    <a:pt x="0" y="277368"/>
                  </a:moveTo>
                  <a:lnTo>
                    <a:pt x="908304" y="277368"/>
                  </a:lnTo>
                  <a:lnTo>
                    <a:pt x="908304" y="0"/>
                  </a:lnTo>
                  <a:lnTo>
                    <a:pt x="0" y="0"/>
                  </a:lnTo>
                  <a:lnTo>
                    <a:pt x="0" y="277368"/>
                  </a:lnTo>
                  <a:close/>
                </a:path>
              </a:pathLst>
            </a:custGeom>
            <a:ln w="28575">
              <a:solidFill>
                <a:srgbClr val="E909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574798" y="3367278"/>
              <a:ext cx="1588135" cy="497205"/>
            </a:xfrm>
            <a:custGeom>
              <a:avLst/>
              <a:gdLst/>
              <a:ahLst/>
              <a:cxnLst/>
              <a:rect l="l" t="t" r="r" b="b"/>
              <a:pathLst>
                <a:path w="1588135" h="497204">
                  <a:moveTo>
                    <a:pt x="0" y="0"/>
                  </a:moveTo>
                  <a:lnTo>
                    <a:pt x="1587880" y="496697"/>
                  </a:lnTo>
                </a:path>
              </a:pathLst>
            </a:custGeom>
            <a:ln w="2857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56615"/>
            <a:ext cx="5265420" cy="338455"/>
          </a:xfrm>
          <a:custGeom>
            <a:avLst/>
            <a:gdLst/>
            <a:ahLst/>
            <a:cxnLst/>
            <a:rect l="l" t="t" r="r" b="b"/>
            <a:pathLst>
              <a:path w="5265420" h="338455">
                <a:moveTo>
                  <a:pt x="5096256" y="0"/>
                </a:moveTo>
                <a:lnTo>
                  <a:pt x="0" y="0"/>
                </a:lnTo>
                <a:lnTo>
                  <a:pt x="0" y="338328"/>
                </a:lnTo>
                <a:lnTo>
                  <a:pt x="5096256" y="338328"/>
                </a:lnTo>
                <a:lnTo>
                  <a:pt x="5265420" y="169163"/>
                </a:lnTo>
                <a:lnTo>
                  <a:pt x="5096256" y="0"/>
                </a:lnTo>
                <a:close/>
              </a:path>
            </a:pathLst>
          </a:custGeom>
          <a:solidFill>
            <a:srgbClr val="1F5F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36347" y="402158"/>
            <a:ext cx="253619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Chất </a:t>
            </a:r>
            <a:r>
              <a:rPr sz="1400" b="1" spc="-5" dirty="0">
                <a:solidFill>
                  <a:srgbClr val="FFFFFF"/>
                </a:solidFill>
                <a:latin typeface="Arial"/>
                <a:cs typeface="Arial"/>
              </a:rPr>
              <a:t>lượng </a:t>
            </a:r>
            <a:r>
              <a:rPr sz="1400" b="1" spc="35" dirty="0">
                <a:solidFill>
                  <a:srgbClr val="FFFFFF"/>
                </a:solidFill>
                <a:latin typeface="Arial"/>
                <a:cs typeface="Arial"/>
              </a:rPr>
              <a:t>mạng </a:t>
            </a:r>
            <a:r>
              <a:rPr sz="1400" b="1" spc="55" dirty="0">
                <a:solidFill>
                  <a:srgbClr val="FFFFFF"/>
                </a:solidFill>
                <a:latin typeface="Arial"/>
                <a:cs typeface="Arial"/>
              </a:rPr>
              <a:t>tại</a:t>
            </a:r>
            <a:r>
              <a:rPr sz="1400" b="1" spc="-10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spc="75" dirty="0">
                <a:solidFill>
                  <a:srgbClr val="FFFFFF"/>
                </a:solidFill>
                <a:latin typeface="Arial"/>
                <a:cs typeface="Arial"/>
              </a:rPr>
              <a:t>Modem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6589776" y="819396"/>
            <a:ext cx="2473325" cy="3952875"/>
            <a:chOff x="6589776" y="819396"/>
            <a:chExt cx="2473325" cy="3952875"/>
          </a:xfrm>
        </p:grpSpPr>
        <p:sp>
          <p:nvSpPr>
            <p:cNvPr id="5" name="object 5"/>
            <p:cNvSpPr/>
            <p:nvPr/>
          </p:nvSpPr>
          <p:spPr>
            <a:xfrm>
              <a:off x="6915053" y="819396"/>
              <a:ext cx="1404459" cy="116328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024241" y="1400047"/>
              <a:ext cx="1038859" cy="80548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097268" y="2400300"/>
              <a:ext cx="1184148" cy="237134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589776" y="2249424"/>
              <a:ext cx="527303" cy="947927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662736" y="1470152"/>
            <a:ext cx="451929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8915" indent="-196850">
              <a:lnSpc>
                <a:spcPct val="100000"/>
              </a:lnSpc>
              <a:spcBef>
                <a:spcPts val="100"/>
              </a:spcBef>
              <a:buFont typeface="Wingdings"/>
              <a:buChar char=""/>
              <a:tabLst>
                <a:tab pos="209550" algn="l"/>
              </a:tabLst>
            </a:pPr>
            <a:r>
              <a:rPr sz="1200" b="1" spc="-100" dirty="0">
                <a:solidFill>
                  <a:srgbClr val="212A35"/>
                </a:solidFill>
                <a:latin typeface="Arial"/>
                <a:cs typeface="Arial"/>
              </a:rPr>
              <a:t>Chất lượng </a:t>
            </a:r>
            <a:r>
              <a:rPr sz="1200" b="1" spc="-50" dirty="0">
                <a:solidFill>
                  <a:srgbClr val="212A35"/>
                </a:solidFill>
                <a:latin typeface="Arial"/>
                <a:cs typeface="Arial"/>
              </a:rPr>
              <a:t>kết </a:t>
            </a:r>
            <a:r>
              <a:rPr sz="1200" b="1" spc="-70" dirty="0">
                <a:solidFill>
                  <a:srgbClr val="212A35"/>
                </a:solidFill>
                <a:latin typeface="Arial"/>
                <a:cs typeface="Arial"/>
              </a:rPr>
              <a:t>nối: </a:t>
            </a:r>
            <a:r>
              <a:rPr sz="1200" dirty="0">
                <a:solidFill>
                  <a:srgbClr val="212A35"/>
                </a:solidFill>
                <a:latin typeface="Carlito"/>
                <a:cs typeface="Carlito"/>
              </a:rPr>
              <a:t>Kết quả Ping </a:t>
            </a:r>
            <a:r>
              <a:rPr sz="1200" spc="-5" dirty="0">
                <a:solidFill>
                  <a:srgbClr val="212A35"/>
                </a:solidFill>
                <a:latin typeface="Carlito"/>
                <a:cs typeface="Carlito"/>
              </a:rPr>
              <a:t>packet (gateway, </a:t>
            </a:r>
            <a:r>
              <a:rPr sz="1200" dirty="0">
                <a:solidFill>
                  <a:srgbClr val="212A35"/>
                </a:solidFill>
                <a:latin typeface="Carlito"/>
                <a:cs typeface="Carlito"/>
              </a:rPr>
              <a:t>dns fpt) đạt</a:t>
            </a:r>
            <a:r>
              <a:rPr sz="1200" spc="75" dirty="0">
                <a:solidFill>
                  <a:srgbClr val="212A35"/>
                </a:solidFill>
                <a:latin typeface="Carlito"/>
                <a:cs typeface="Carlito"/>
              </a:rPr>
              <a:t> </a:t>
            </a:r>
            <a:r>
              <a:rPr sz="1200" spc="-5" dirty="0">
                <a:solidFill>
                  <a:srgbClr val="212A35"/>
                </a:solidFill>
                <a:latin typeface="Carlito"/>
                <a:cs typeface="Carlito"/>
              </a:rPr>
              <a:t>chuẩn</a:t>
            </a:r>
            <a:endParaRPr sz="1200">
              <a:latin typeface="Carlito"/>
              <a:cs typeface="Carlito"/>
            </a:endParaRPr>
          </a:p>
        </p:txBody>
      </p:sp>
      <p:graphicFrame>
        <p:nvGraphicFramePr>
          <p:cNvPr id="10" name="object 10"/>
          <p:cNvGraphicFramePr>
            <a:graphicFrameLocks noGrp="1"/>
          </p:cNvGraphicFramePr>
          <p:nvPr/>
        </p:nvGraphicFramePr>
        <p:xfrm>
          <a:off x="582320" y="1956752"/>
          <a:ext cx="5346700" cy="197421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274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30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633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192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1445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5"/>
                        </a:spcBef>
                      </a:pPr>
                      <a:r>
                        <a:rPr sz="1000" b="1" spc="-5" dirty="0">
                          <a:latin typeface="Arial"/>
                          <a:cs typeface="Arial"/>
                        </a:rPr>
                        <a:t>Host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768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0485">
                        <a:lnSpc>
                          <a:spcPct val="100000"/>
                        </a:lnSpc>
                        <a:spcBef>
                          <a:spcPts val="745"/>
                        </a:spcBef>
                      </a:pPr>
                      <a:r>
                        <a:rPr sz="800" b="1" dirty="0">
                          <a:latin typeface="Arial"/>
                          <a:cs typeface="Arial"/>
                        </a:rPr>
                        <a:t>Ping time (ms) từ </a:t>
                      </a:r>
                      <a:r>
                        <a:rPr sz="800" b="1" spc="-5" dirty="0">
                          <a:latin typeface="Arial"/>
                          <a:cs typeface="Arial"/>
                        </a:rPr>
                        <a:t>Hà</a:t>
                      </a:r>
                      <a:r>
                        <a:rPr sz="800" b="1" spc="-8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b="1" dirty="0">
                          <a:latin typeface="Arial"/>
                          <a:cs typeface="Arial"/>
                        </a:rPr>
                        <a:t>Nội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9461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1910">
                        <a:lnSpc>
                          <a:spcPct val="100000"/>
                        </a:lnSpc>
                        <a:spcBef>
                          <a:spcPts val="745"/>
                        </a:spcBef>
                      </a:pPr>
                      <a:r>
                        <a:rPr sz="800" b="1" dirty="0">
                          <a:latin typeface="Arial"/>
                          <a:cs typeface="Arial"/>
                        </a:rPr>
                        <a:t>Ping time (ms) từ </a:t>
                      </a:r>
                      <a:r>
                        <a:rPr sz="800" b="1" spc="-5" dirty="0">
                          <a:latin typeface="Arial"/>
                          <a:cs typeface="Arial"/>
                        </a:rPr>
                        <a:t>Đà</a:t>
                      </a:r>
                      <a:r>
                        <a:rPr sz="800" b="1" spc="-9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b="1" dirty="0">
                          <a:latin typeface="Arial"/>
                          <a:cs typeface="Arial"/>
                        </a:rPr>
                        <a:t>Nẵng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9461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1915">
                        <a:lnSpc>
                          <a:spcPct val="100000"/>
                        </a:lnSpc>
                        <a:spcBef>
                          <a:spcPts val="745"/>
                        </a:spcBef>
                      </a:pPr>
                      <a:r>
                        <a:rPr sz="800" b="1" dirty="0">
                          <a:latin typeface="Arial"/>
                          <a:cs typeface="Arial"/>
                        </a:rPr>
                        <a:t>Ping time (ms) từ</a:t>
                      </a:r>
                      <a:r>
                        <a:rPr sz="800" b="1" spc="-7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b="1" spc="-5" dirty="0">
                          <a:latin typeface="Arial"/>
                          <a:cs typeface="Arial"/>
                        </a:rPr>
                        <a:t>TP.HCM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9461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4819">
                <a:tc gridSpan="4">
                  <a:txBody>
                    <a:bodyPr/>
                    <a:lstStyle/>
                    <a:p>
                      <a:pPr marL="7620" marR="40640">
                        <a:lnSpc>
                          <a:spcPct val="100000"/>
                        </a:lnSpc>
                      </a:pPr>
                      <a:r>
                        <a:rPr sz="1000" dirty="0">
                          <a:latin typeface="Arial"/>
                          <a:cs typeface="Arial"/>
                        </a:rPr>
                        <a:t>Trên Command 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Prompt (CMD) thực </a:t>
                      </a:r>
                      <a:r>
                        <a:rPr sz="1000" spc="-10" dirty="0">
                          <a:latin typeface="Arial"/>
                          <a:cs typeface="Arial"/>
                        </a:rPr>
                        <a:t>hiện 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ping </a:t>
                      </a:r>
                      <a:r>
                        <a:rPr sz="1000" spc="-10" dirty="0">
                          <a:latin typeface="Arial"/>
                          <a:cs typeface="Arial"/>
                        </a:rPr>
                        <a:t>đến 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IP </a:t>
                      </a:r>
                      <a:r>
                        <a:rPr sz="1000" spc="-10" dirty="0">
                          <a:latin typeface="Arial"/>
                          <a:cs typeface="Arial"/>
                        </a:rPr>
                        <a:t>Modem 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(Default </a:t>
                      </a:r>
                      <a:r>
                        <a:rPr sz="1000" spc="-15" dirty="0">
                          <a:latin typeface="Arial"/>
                          <a:cs typeface="Arial"/>
                        </a:rPr>
                        <a:t>Gateway) 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≤ 1 </a:t>
                      </a:r>
                      <a:r>
                        <a:rPr sz="1000" spc="5" dirty="0">
                          <a:latin typeface="Arial"/>
                          <a:cs typeface="Arial"/>
                        </a:rPr>
                        <a:t>ms 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&amp; ping  </a:t>
                      </a:r>
                      <a:r>
                        <a:rPr sz="1000" spc="-10" dirty="0">
                          <a:latin typeface="Arial"/>
                          <a:cs typeface="Arial"/>
                        </a:rPr>
                        <a:t>đến 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DNS</a:t>
                      </a:r>
                      <a:r>
                        <a:rPr sz="10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FPT.</a:t>
                      </a:r>
                      <a:endParaRPr sz="1000">
                        <a:latin typeface="Arial"/>
                        <a:cs typeface="Arial"/>
                      </a:endParaRPr>
                    </a:p>
                    <a:p>
                      <a:pPr marL="7620">
                        <a:lnSpc>
                          <a:spcPts val="1160"/>
                        </a:lnSpc>
                      </a:pPr>
                      <a:r>
                        <a:rPr sz="1000" spc="-10" dirty="0">
                          <a:latin typeface="Arial"/>
                          <a:cs typeface="Arial"/>
                        </a:rPr>
                        <a:t>(Ping &gt;30 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packets, 0%</a:t>
                      </a:r>
                      <a:r>
                        <a:rPr sz="10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loss)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9831">
                <a:tc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80"/>
                        </a:spcBef>
                      </a:pPr>
                      <a:r>
                        <a:rPr sz="1000" spc="-5" dirty="0">
                          <a:latin typeface="Arial"/>
                          <a:cs typeface="Arial"/>
                        </a:rPr>
                        <a:t>Default</a:t>
                      </a:r>
                      <a:r>
                        <a:rPr sz="10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10" dirty="0">
                          <a:latin typeface="Arial"/>
                          <a:cs typeface="Arial"/>
                        </a:rPr>
                        <a:t>Gateway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1016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800" dirty="0">
                          <a:latin typeface="Arial"/>
                          <a:cs typeface="Arial"/>
                        </a:rPr>
                        <a:t>≤ 1</a:t>
                      </a:r>
                      <a:r>
                        <a:rPr sz="8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5" dirty="0">
                          <a:latin typeface="Arial"/>
                          <a:cs typeface="Arial"/>
                        </a:rPr>
                        <a:t>ms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794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255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800" dirty="0">
                          <a:latin typeface="Arial"/>
                          <a:cs typeface="Arial"/>
                        </a:rPr>
                        <a:t>≤ 1</a:t>
                      </a:r>
                      <a:r>
                        <a:rPr sz="8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10" dirty="0">
                          <a:latin typeface="Arial"/>
                          <a:cs typeface="Arial"/>
                        </a:rPr>
                        <a:t>ms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794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255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800" dirty="0">
                          <a:latin typeface="Arial"/>
                          <a:cs typeface="Arial"/>
                        </a:rPr>
                        <a:t>≤ 1</a:t>
                      </a:r>
                      <a:r>
                        <a:rPr sz="8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5" dirty="0">
                          <a:latin typeface="Arial"/>
                          <a:cs typeface="Arial"/>
                        </a:rPr>
                        <a:t>ms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794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9705">
                <a:tc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80"/>
                        </a:spcBef>
                      </a:pPr>
                      <a:r>
                        <a:rPr sz="1000" spc="-10" dirty="0">
                          <a:latin typeface="Arial"/>
                          <a:cs typeface="Arial"/>
                        </a:rPr>
                        <a:t>DNS 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FPT </a:t>
                      </a:r>
                      <a:r>
                        <a:rPr sz="1000" spc="-10" dirty="0">
                          <a:latin typeface="Arial"/>
                          <a:cs typeface="Arial"/>
                        </a:rPr>
                        <a:t>Miền Bắc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1016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800" dirty="0">
                          <a:latin typeface="Arial"/>
                          <a:cs typeface="Arial"/>
                        </a:rPr>
                        <a:t>≤ 5</a:t>
                      </a:r>
                      <a:r>
                        <a:rPr sz="8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5" dirty="0">
                          <a:latin typeface="Arial"/>
                          <a:cs typeface="Arial"/>
                        </a:rPr>
                        <a:t>ms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794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255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800" dirty="0">
                          <a:latin typeface="Arial"/>
                          <a:cs typeface="Arial"/>
                        </a:rPr>
                        <a:t>≤ </a:t>
                      </a:r>
                      <a:r>
                        <a:rPr sz="800" spc="-5" dirty="0">
                          <a:latin typeface="Arial"/>
                          <a:cs typeface="Arial"/>
                        </a:rPr>
                        <a:t>15</a:t>
                      </a:r>
                      <a:r>
                        <a:rPr sz="8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5" dirty="0">
                          <a:latin typeface="Arial"/>
                          <a:cs typeface="Arial"/>
                        </a:rPr>
                        <a:t>ms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794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9705">
                <a:tc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80"/>
                        </a:spcBef>
                      </a:pPr>
                      <a:r>
                        <a:rPr sz="1000" spc="-10" dirty="0">
                          <a:latin typeface="Arial"/>
                          <a:cs typeface="Arial"/>
                        </a:rPr>
                        <a:t>DNS 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FPT </a:t>
                      </a:r>
                      <a:r>
                        <a:rPr sz="1000" spc="-10" dirty="0">
                          <a:latin typeface="Arial"/>
                          <a:cs typeface="Arial"/>
                        </a:rPr>
                        <a:t>Miền</a:t>
                      </a:r>
                      <a:r>
                        <a:rPr sz="10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10" dirty="0">
                          <a:latin typeface="Arial"/>
                          <a:cs typeface="Arial"/>
                        </a:rPr>
                        <a:t>Nam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1016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255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800" dirty="0">
                          <a:latin typeface="Arial"/>
                          <a:cs typeface="Arial"/>
                        </a:rPr>
                        <a:t>≤ 2</a:t>
                      </a:r>
                      <a:r>
                        <a:rPr sz="8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5" dirty="0">
                          <a:latin typeface="Arial"/>
                          <a:cs typeface="Arial"/>
                        </a:rPr>
                        <a:t>ms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794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4819">
                <a:tc gridSpan="4">
                  <a:txBody>
                    <a:bodyPr/>
                    <a:lstStyle/>
                    <a:p>
                      <a:pPr marL="7620" marR="11430">
                        <a:lnSpc>
                          <a:spcPct val="100000"/>
                        </a:lnSpc>
                      </a:pPr>
                      <a:r>
                        <a:rPr sz="1000" dirty="0">
                          <a:latin typeface="Arial"/>
                          <a:cs typeface="Arial"/>
                        </a:rPr>
                        <a:t>Trên 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Windows OS – </a:t>
                      </a:r>
                      <a:r>
                        <a:rPr sz="1000" dirty="0">
                          <a:latin typeface="Arial"/>
                          <a:cs typeface="Arial"/>
                        </a:rPr>
                        <a:t>Command 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Prompt (CMD) </a:t>
                      </a:r>
                      <a:r>
                        <a:rPr sz="1000" spc="-10" dirty="0">
                          <a:latin typeface="Arial"/>
                          <a:cs typeface="Arial"/>
                        </a:rPr>
                        <a:t>hoặc 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tính </a:t>
                      </a:r>
                      <a:r>
                        <a:rPr sz="1000" spc="-10" dirty="0">
                          <a:latin typeface="Arial"/>
                          <a:cs typeface="Arial"/>
                        </a:rPr>
                        <a:t>năng 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Ping (tool Network </a:t>
                      </a:r>
                      <a:r>
                        <a:rPr sz="1000" spc="-10" dirty="0">
                          <a:latin typeface="Arial"/>
                          <a:cs typeface="Arial"/>
                        </a:rPr>
                        <a:t>Analyzer), tại  vị 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trí có signal wifi &gt;-60dBm, </a:t>
                      </a:r>
                      <a:r>
                        <a:rPr sz="1000" spc="-10" dirty="0">
                          <a:latin typeface="Arial"/>
                          <a:cs typeface="Arial"/>
                        </a:rPr>
                        <a:t>ping 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đến IP </a:t>
                      </a:r>
                      <a:r>
                        <a:rPr sz="1000" spc="-10" dirty="0">
                          <a:latin typeface="Arial"/>
                          <a:cs typeface="Arial"/>
                        </a:rPr>
                        <a:t>Modem 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(Default </a:t>
                      </a:r>
                      <a:r>
                        <a:rPr sz="1000" spc="-10" dirty="0">
                          <a:latin typeface="Arial"/>
                          <a:cs typeface="Arial"/>
                        </a:rPr>
                        <a:t>Gateway) 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≤ 20 </a:t>
                      </a:r>
                      <a:r>
                        <a:rPr sz="1000" dirty="0">
                          <a:latin typeface="Arial"/>
                          <a:cs typeface="Arial"/>
                        </a:rPr>
                        <a:t>ms. 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( </a:t>
                      </a:r>
                      <a:r>
                        <a:rPr sz="1000" spc="-10" dirty="0">
                          <a:latin typeface="Arial"/>
                          <a:cs typeface="Arial"/>
                        </a:rPr>
                        <a:t>Ping &gt;30  </a:t>
                      </a:r>
                      <a:r>
                        <a:rPr sz="1000" dirty="0">
                          <a:latin typeface="Arial"/>
                          <a:cs typeface="Arial"/>
                        </a:rPr>
                        <a:t>packets, </a:t>
                      </a:r>
                      <a:r>
                        <a:rPr sz="1000" spc="-10" dirty="0">
                          <a:latin typeface="Arial"/>
                          <a:cs typeface="Arial"/>
                        </a:rPr>
                        <a:t>&lt;10%</a:t>
                      </a:r>
                      <a:r>
                        <a:rPr sz="10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loss)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7299">
                <a:tc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1000" spc="-5" dirty="0">
                          <a:latin typeface="Arial"/>
                          <a:cs typeface="Arial"/>
                        </a:rPr>
                        <a:t>Default</a:t>
                      </a:r>
                      <a:r>
                        <a:rPr sz="10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10" dirty="0">
                          <a:latin typeface="Arial"/>
                          <a:cs typeface="Arial"/>
                        </a:rPr>
                        <a:t>Gateway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1397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800" dirty="0">
                          <a:latin typeface="Arial"/>
                          <a:cs typeface="Arial"/>
                        </a:rPr>
                        <a:t>≤ </a:t>
                      </a:r>
                      <a:r>
                        <a:rPr sz="800" spc="-5" dirty="0">
                          <a:latin typeface="Arial"/>
                          <a:cs typeface="Arial"/>
                        </a:rPr>
                        <a:t>20</a:t>
                      </a:r>
                      <a:r>
                        <a:rPr sz="800" spc="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spc="10" dirty="0">
                          <a:latin typeface="Arial"/>
                          <a:cs typeface="Arial"/>
                        </a:rPr>
                        <a:t>ms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3175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56615"/>
            <a:ext cx="5265420" cy="338455"/>
          </a:xfrm>
          <a:custGeom>
            <a:avLst/>
            <a:gdLst/>
            <a:ahLst/>
            <a:cxnLst/>
            <a:rect l="l" t="t" r="r" b="b"/>
            <a:pathLst>
              <a:path w="5265420" h="338455">
                <a:moveTo>
                  <a:pt x="5096256" y="0"/>
                </a:moveTo>
                <a:lnTo>
                  <a:pt x="0" y="0"/>
                </a:lnTo>
                <a:lnTo>
                  <a:pt x="0" y="338328"/>
                </a:lnTo>
                <a:lnTo>
                  <a:pt x="5096256" y="338328"/>
                </a:lnTo>
                <a:lnTo>
                  <a:pt x="5265420" y="169163"/>
                </a:lnTo>
                <a:lnTo>
                  <a:pt x="5096256" y="0"/>
                </a:lnTo>
                <a:close/>
              </a:path>
            </a:pathLst>
          </a:custGeom>
          <a:solidFill>
            <a:srgbClr val="1F5F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36347" y="402158"/>
            <a:ext cx="253619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/>
              <a:t>Chất </a:t>
            </a:r>
            <a:r>
              <a:rPr sz="1400" spc="-5" dirty="0"/>
              <a:t>lượng </a:t>
            </a:r>
            <a:r>
              <a:rPr sz="1400" spc="35" dirty="0"/>
              <a:t>mạng </a:t>
            </a:r>
            <a:r>
              <a:rPr sz="1400" spc="55" dirty="0"/>
              <a:t>tại</a:t>
            </a:r>
            <a:r>
              <a:rPr sz="1400" spc="-105" dirty="0"/>
              <a:t> </a:t>
            </a:r>
            <a:r>
              <a:rPr sz="1400" spc="75" dirty="0"/>
              <a:t>Modem</a:t>
            </a:r>
            <a:endParaRPr sz="1400"/>
          </a:p>
        </p:txBody>
      </p:sp>
      <p:sp>
        <p:nvSpPr>
          <p:cNvPr id="4" name="object 4"/>
          <p:cNvSpPr txBox="1"/>
          <p:nvPr/>
        </p:nvSpPr>
        <p:spPr>
          <a:xfrm>
            <a:off x="662736" y="1699006"/>
            <a:ext cx="6850380" cy="9353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08915" indent="-196850">
              <a:lnSpc>
                <a:spcPct val="100000"/>
              </a:lnSpc>
              <a:spcBef>
                <a:spcPts val="105"/>
              </a:spcBef>
              <a:buFont typeface="Wingdings"/>
              <a:buChar char=""/>
              <a:tabLst>
                <a:tab pos="209550" algn="l"/>
              </a:tabLst>
            </a:pPr>
            <a:r>
              <a:rPr sz="1400" b="1" spc="-195" dirty="0">
                <a:solidFill>
                  <a:srgbClr val="212A35"/>
                </a:solidFill>
                <a:latin typeface="Arial"/>
                <a:cs typeface="Arial"/>
              </a:rPr>
              <a:t>Tốc </a:t>
            </a:r>
            <a:r>
              <a:rPr sz="1400" b="1" spc="-80" dirty="0">
                <a:solidFill>
                  <a:srgbClr val="212A35"/>
                </a:solidFill>
                <a:latin typeface="Arial"/>
                <a:cs typeface="Arial"/>
              </a:rPr>
              <a:t>độ </a:t>
            </a:r>
            <a:r>
              <a:rPr sz="1400" b="1" spc="-5" dirty="0">
                <a:solidFill>
                  <a:srgbClr val="212A35"/>
                </a:solidFill>
                <a:latin typeface="Carlito"/>
                <a:cs typeface="Carlito"/>
              </a:rPr>
              <a:t>Internet: </a:t>
            </a:r>
            <a:r>
              <a:rPr sz="1400" spc="-5" dirty="0">
                <a:solidFill>
                  <a:srgbClr val="212A35"/>
                </a:solidFill>
                <a:latin typeface="Carlito"/>
                <a:cs typeface="Carlito"/>
              </a:rPr>
              <a:t>Băng thông (bandwidth), trên </a:t>
            </a:r>
            <a:r>
              <a:rPr sz="1400" dirty="0">
                <a:solidFill>
                  <a:srgbClr val="212A35"/>
                </a:solidFill>
                <a:latin typeface="Carlito"/>
                <a:cs typeface="Carlito"/>
              </a:rPr>
              <a:t>Modem Wifi 6 &amp; </a:t>
            </a:r>
            <a:r>
              <a:rPr sz="1400" spc="-5" dirty="0">
                <a:solidFill>
                  <a:srgbClr val="212A35"/>
                </a:solidFill>
                <a:latin typeface="Carlito"/>
                <a:cs typeface="Carlito"/>
              </a:rPr>
              <a:t>gói cước</a:t>
            </a:r>
            <a:r>
              <a:rPr sz="1400" spc="-125" dirty="0">
                <a:solidFill>
                  <a:srgbClr val="212A35"/>
                </a:solidFill>
                <a:latin typeface="Carlito"/>
                <a:cs typeface="Carlito"/>
              </a:rPr>
              <a:t> </a:t>
            </a:r>
            <a:r>
              <a:rPr sz="1400" spc="-5" dirty="0">
                <a:solidFill>
                  <a:srgbClr val="212A35"/>
                </a:solidFill>
                <a:latin typeface="Carlito"/>
                <a:cs typeface="Carlito"/>
              </a:rPr>
              <a:t>1Gbps</a:t>
            </a:r>
            <a:endParaRPr sz="1400">
              <a:latin typeface="Carlito"/>
              <a:cs typeface="Carlito"/>
            </a:endParaRPr>
          </a:p>
          <a:p>
            <a:pPr marL="542925" marR="5080" indent="-196850">
              <a:lnSpc>
                <a:spcPct val="150000"/>
              </a:lnSpc>
              <a:spcBef>
                <a:spcPts val="434"/>
              </a:spcBef>
              <a:tabLst>
                <a:tab pos="542925" algn="l"/>
              </a:tabLst>
            </a:pPr>
            <a:r>
              <a:rPr sz="1400" dirty="0">
                <a:solidFill>
                  <a:srgbClr val="212A35"/>
                </a:solidFill>
                <a:latin typeface="Carlito"/>
                <a:cs typeface="Carlito"/>
              </a:rPr>
              <a:t>-	</a:t>
            </a:r>
            <a:r>
              <a:rPr sz="1400" b="1" spc="-110" dirty="0">
                <a:solidFill>
                  <a:srgbClr val="212A35"/>
                </a:solidFill>
                <a:latin typeface="Arial"/>
                <a:cs typeface="Arial"/>
              </a:rPr>
              <a:t>Đo </a:t>
            </a:r>
            <a:r>
              <a:rPr sz="1400" b="1" spc="-5" dirty="0">
                <a:solidFill>
                  <a:srgbClr val="212A35"/>
                </a:solidFill>
                <a:latin typeface="Carlito"/>
                <a:cs typeface="Carlito"/>
              </a:rPr>
              <a:t>qua LAN</a:t>
            </a:r>
            <a:r>
              <a:rPr sz="1400" spc="-5" dirty="0">
                <a:solidFill>
                  <a:srgbClr val="212A35"/>
                </a:solidFill>
                <a:latin typeface="Carlito"/>
                <a:cs typeface="Carlito"/>
              </a:rPr>
              <a:t>: </a:t>
            </a:r>
            <a:r>
              <a:rPr sz="1400" spc="-5" dirty="0">
                <a:latin typeface="Carlito"/>
                <a:cs typeface="Carlito"/>
              </a:rPr>
              <a:t>Sử </a:t>
            </a:r>
            <a:r>
              <a:rPr sz="1400" spc="-10" dirty="0">
                <a:latin typeface="Carlito"/>
                <a:cs typeface="Carlito"/>
              </a:rPr>
              <a:t>dụng </a:t>
            </a:r>
            <a:r>
              <a:rPr sz="1400" dirty="0">
                <a:latin typeface="Carlito"/>
                <a:cs typeface="Carlito"/>
              </a:rPr>
              <a:t>App </a:t>
            </a:r>
            <a:r>
              <a:rPr sz="1400" spc="-5" dirty="0">
                <a:latin typeface="Carlito"/>
                <a:cs typeface="Carlito"/>
              </a:rPr>
              <a:t>hoặc </a:t>
            </a:r>
            <a:r>
              <a:rPr sz="1400" spc="-15" dirty="0">
                <a:latin typeface="Carlito"/>
                <a:cs typeface="Carlito"/>
              </a:rPr>
              <a:t>Web </a:t>
            </a:r>
            <a:r>
              <a:rPr sz="1400" spc="-5" dirty="0">
                <a:latin typeface="Carlito"/>
                <a:cs typeface="Carlito"/>
              </a:rPr>
              <a:t>Speedtest </a:t>
            </a:r>
            <a:r>
              <a:rPr sz="1400" dirty="0">
                <a:latin typeface="Carlito"/>
                <a:cs typeface="Carlito"/>
              </a:rPr>
              <a:t>đến </a:t>
            </a:r>
            <a:r>
              <a:rPr sz="1400" spc="-5" dirty="0">
                <a:latin typeface="Carlito"/>
                <a:cs typeface="Carlito"/>
              </a:rPr>
              <a:t>Server </a:t>
            </a:r>
            <a:r>
              <a:rPr sz="1400" spc="-40" dirty="0">
                <a:latin typeface="Carlito"/>
                <a:cs typeface="Carlito"/>
              </a:rPr>
              <a:t>FPT, </a:t>
            </a:r>
            <a:r>
              <a:rPr sz="1400" spc="-10" dirty="0">
                <a:latin typeface="Carlito"/>
                <a:cs typeface="Carlito"/>
              </a:rPr>
              <a:t>Card </a:t>
            </a:r>
            <a:r>
              <a:rPr sz="1400" spc="-5" dirty="0">
                <a:latin typeface="Carlito"/>
                <a:cs typeface="Carlito"/>
              </a:rPr>
              <a:t>mạng LAN  1Gigabit băng thông đạt</a:t>
            </a:r>
            <a:r>
              <a:rPr sz="1400" spc="40" dirty="0">
                <a:latin typeface="Carlito"/>
                <a:cs typeface="Carlito"/>
              </a:rPr>
              <a:t> </a:t>
            </a:r>
            <a:r>
              <a:rPr sz="1400" spc="-5" dirty="0">
                <a:latin typeface="Carlito"/>
                <a:cs typeface="Carlito"/>
              </a:rPr>
              <a:t>~900Mbps</a:t>
            </a:r>
            <a:endParaRPr sz="1400">
              <a:latin typeface="Carlito"/>
              <a:cs typeface="Carlito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055344" y="2491697"/>
            <a:ext cx="3580676" cy="22441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56615"/>
            <a:ext cx="5265420" cy="338455"/>
          </a:xfrm>
          <a:custGeom>
            <a:avLst/>
            <a:gdLst/>
            <a:ahLst/>
            <a:cxnLst/>
            <a:rect l="l" t="t" r="r" b="b"/>
            <a:pathLst>
              <a:path w="5265420" h="338455">
                <a:moveTo>
                  <a:pt x="5096256" y="0"/>
                </a:moveTo>
                <a:lnTo>
                  <a:pt x="0" y="0"/>
                </a:lnTo>
                <a:lnTo>
                  <a:pt x="0" y="338328"/>
                </a:lnTo>
                <a:lnTo>
                  <a:pt x="5096256" y="338328"/>
                </a:lnTo>
                <a:lnTo>
                  <a:pt x="5265420" y="169163"/>
                </a:lnTo>
                <a:lnTo>
                  <a:pt x="5096256" y="0"/>
                </a:lnTo>
                <a:close/>
              </a:path>
            </a:pathLst>
          </a:custGeom>
          <a:solidFill>
            <a:srgbClr val="1F5F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36347" y="402158"/>
            <a:ext cx="253619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/>
              <a:t>Chất </a:t>
            </a:r>
            <a:r>
              <a:rPr sz="1400" spc="-5" dirty="0"/>
              <a:t>lượng </a:t>
            </a:r>
            <a:r>
              <a:rPr sz="1400" spc="35" dirty="0"/>
              <a:t>mạng </a:t>
            </a:r>
            <a:r>
              <a:rPr sz="1400" spc="55" dirty="0"/>
              <a:t>tại</a:t>
            </a:r>
            <a:r>
              <a:rPr sz="1400" spc="-105" dirty="0"/>
              <a:t> </a:t>
            </a:r>
            <a:r>
              <a:rPr sz="1400" spc="75" dirty="0"/>
              <a:t>Modem</a:t>
            </a:r>
            <a:endParaRPr sz="1400"/>
          </a:p>
        </p:txBody>
      </p:sp>
      <p:sp>
        <p:nvSpPr>
          <p:cNvPr id="4" name="object 4"/>
          <p:cNvSpPr txBox="1"/>
          <p:nvPr/>
        </p:nvSpPr>
        <p:spPr>
          <a:xfrm>
            <a:off x="662736" y="1699006"/>
            <a:ext cx="6848475" cy="9353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08915" indent="-196850">
              <a:lnSpc>
                <a:spcPct val="100000"/>
              </a:lnSpc>
              <a:spcBef>
                <a:spcPts val="105"/>
              </a:spcBef>
              <a:buFont typeface="Wingdings"/>
              <a:buChar char=""/>
              <a:tabLst>
                <a:tab pos="209550" algn="l"/>
              </a:tabLst>
            </a:pPr>
            <a:r>
              <a:rPr sz="1400" b="1" spc="-195" dirty="0">
                <a:solidFill>
                  <a:srgbClr val="212A35"/>
                </a:solidFill>
                <a:latin typeface="Arial"/>
                <a:cs typeface="Arial"/>
              </a:rPr>
              <a:t>Tốc </a:t>
            </a:r>
            <a:r>
              <a:rPr sz="1400" b="1" spc="-80" dirty="0">
                <a:solidFill>
                  <a:srgbClr val="212A35"/>
                </a:solidFill>
                <a:latin typeface="Arial"/>
                <a:cs typeface="Arial"/>
              </a:rPr>
              <a:t>độ </a:t>
            </a:r>
            <a:r>
              <a:rPr sz="1400" b="1" spc="-5" dirty="0">
                <a:solidFill>
                  <a:srgbClr val="212A35"/>
                </a:solidFill>
                <a:latin typeface="Carlito"/>
                <a:cs typeface="Carlito"/>
              </a:rPr>
              <a:t>Internet: </a:t>
            </a:r>
            <a:r>
              <a:rPr sz="1400" spc="-5" dirty="0">
                <a:solidFill>
                  <a:srgbClr val="212A35"/>
                </a:solidFill>
                <a:latin typeface="Carlito"/>
                <a:cs typeface="Carlito"/>
              </a:rPr>
              <a:t>Băng thông (bandwidth), trên </a:t>
            </a:r>
            <a:r>
              <a:rPr sz="1400" dirty="0">
                <a:solidFill>
                  <a:srgbClr val="212A35"/>
                </a:solidFill>
                <a:latin typeface="Carlito"/>
                <a:cs typeface="Carlito"/>
              </a:rPr>
              <a:t>Modem Wifi 6 &amp; </a:t>
            </a:r>
            <a:r>
              <a:rPr sz="1400" spc="-5" dirty="0">
                <a:solidFill>
                  <a:srgbClr val="212A35"/>
                </a:solidFill>
                <a:latin typeface="Carlito"/>
                <a:cs typeface="Carlito"/>
              </a:rPr>
              <a:t>gói cước</a:t>
            </a:r>
            <a:r>
              <a:rPr sz="1400" spc="-125" dirty="0">
                <a:solidFill>
                  <a:srgbClr val="212A35"/>
                </a:solidFill>
                <a:latin typeface="Carlito"/>
                <a:cs typeface="Carlito"/>
              </a:rPr>
              <a:t> </a:t>
            </a:r>
            <a:r>
              <a:rPr sz="1400" spc="-5" dirty="0">
                <a:solidFill>
                  <a:srgbClr val="212A35"/>
                </a:solidFill>
                <a:latin typeface="Carlito"/>
                <a:cs typeface="Carlito"/>
              </a:rPr>
              <a:t>1Gbps</a:t>
            </a:r>
            <a:endParaRPr sz="1400">
              <a:latin typeface="Carlito"/>
              <a:cs typeface="Carlito"/>
            </a:endParaRPr>
          </a:p>
          <a:p>
            <a:pPr marL="542925" marR="5080" indent="-196850">
              <a:lnSpc>
                <a:spcPct val="150000"/>
              </a:lnSpc>
              <a:spcBef>
                <a:spcPts val="434"/>
              </a:spcBef>
              <a:tabLst>
                <a:tab pos="542925" algn="l"/>
              </a:tabLst>
            </a:pPr>
            <a:r>
              <a:rPr sz="1400" dirty="0">
                <a:solidFill>
                  <a:srgbClr val="212A35"/>
                </a:solidFill>
                <a:latin typeface="Carlito"/>
                <a:cs typeface="Carlito"/>
              </a:rPr>
              <a:t>-	</a:t>
            </a:r>
            <a:r>
              <a:rPr sz="1400" b="1" spc="-110" dirty="0">
                <a:solidFill>
                  <a:srgbClr val="212A35"/>
                </a:solidFill>
                <a:latin typeface="Arial"/>
                <a:cs typeface="Arial"/>
              </a:rPr>
              <a:t>Đo </a:t>
            </a:r>
            <a:r>
              <a:rPr sz="1400" b="1" spc="-5" dirty="0">
                <a:solidFill>
                  <a:srgbClr val="212A35"/>
                </a:solidFill>
                <a:latin typeface="Carlito"/>
                <a:cs typeface="Carlito"/>
              </a:rPr>
              <a:t>qua Wifi</a:t>
            </a:r>
            <a:r>
              <a:rPr sz="1400" spc="-5" dirty="0">
                <a:solidFill>
                  <a:srgbClr val="212A35"/>
                </a:solidFill>
                <a:latin typeface="Carlito"/>
                <a:cs typeface="Carlito"/>
              </a:rPr>
              <a:t>: </a:t>
            </a:r>
            <a:r>
              <a:rPr sz="1400" spc="-5" dirty="0">
                <a:latin typeface="Carlito"/>
                <a:cs typeface="Carlito"/>
              </a:rPr>
              <a:t>Sử </a:t>
            </a:r>
            <a:r>
              <a:rPr sz="1400" spc="-10" dirty="0">
                <a:latin typeface="Carlito"/>
                <a:cs typeface="Carlito"/>
              </a:rPr>
              <a:t>dụng </a:t>
            </a:r>
            <a:r>
              <a:rPr sz="1400" dirty="0">
                <a:latin typeface="Carlito"/>
                <a:cs typeface="Carlito"/>
              </a:rPr>
              <a:t>App </a:t>
            </a:r>
            <a:r>
              <a:rPr sz="1400" spc="-5" dirty="0">
                <a:latin typeface="Carlito"/>
                <a:cs typeface="Carlito"/>
              </a:rPr>
              <a:t>Speedtest </a:t>
            </a:r>
            <a:r>
              <a:rPr sz="1400" dirty="0">
                <a:latin typeface="Carlito"/>
                <a:cs typeface="Carlito"/>
              </a:rPr>
              <a:t>đến </a:t>
            </a:r>
            <a:r>
              <a:rPr sz="1400" spc="-5" dirty="0">
                <a:latin typeface="Carlito"/>
                <a:cs typeface="Carlito"/>
              </a:rPr>
              <a:t>Server </a:t>
            </a:r>
            <a:r>
              <a:rPr sz="1400" spc="-40" dirty="0">
                <a:latin typeface="Carlito"/>
                <a:cs typeface="Carlito"/>
              </a:rPr>
              <a:t>FPT. </a:t>
            </a:r>
            <a:r>
              <a:rPr sz="1400" spc="-5" dirty="0">
                <a:latin typeface="Carlito"/>
                <a:cs typeface="Carlito"/>
              </a:rPr>
              <a:t>Thiết bị </a:t>
            </a:r>
            <a:r>
              <a:rPr sz="1400" spc="-10" dirty="0">
                <a:latin typeface="Carlito"/>
                <a:cs typeface="Carlito"/>
              </a:rPr>
              <a:t>test </a:t>
            </a:r>
            <a:r>
              <a:rPr sz="1400" spc="-5" dirty="0">
                <a:latin typeface="Carlito"/>
                <a:cs typeface="Carlito"/>
              </a:rPr>
              <a:t>hỗ </a:t>
            </a:r>
            <a:r>
              <a:rPr sz="1400" spc="-10" dirty="0">
                <a:latin typeface="Carlito"/>
                <a:cs typeface="Carlito"/>
              </a:rPr>
              <a:t>trợ </a:t>
            </a:r>
            <a:r>
              <a:rPr sz="1400" dirty="0">
                <a:latin typeface="Carlito"/>
                <a:cs typeface="Carlito"/>
              </a:rPr>
              <a:t>WiFi </a:t>
            </a:r>
            <a:r>
              <a:rPr sz="1400" spc="-5" dirty="0">
                <a:latin typeface="Carlito"/>
                <a:cs typeface="Carlito"/>
              </a:rPr>
              <a:t>6, </a:t>
            </a:r>
            <a:r>
              <a:rPr sz="1400" spc="-20" dirty="0">
                <a:latin typeface="Carlito"/>
                <a:cs typeface="Carlito"/>
              </a:rPr>
              <a:t>kết  </a:t>
            </a:r>
            <a:r>
              <a:rPr sz="1400" spc="-5" dirty="0">
                <a:latin typeface="Carlito"/>
                <a:cs typeface="Carlito"/>
              </a:rPr>
              <a:t>quả </a:t>
            </a:r>
            <a:r>
              <a:rPr sz="1400" dirty="0">
                <a:latin typeface="Carlito"/>
                <a:cs typeface="Carlito"/>
              </a:rPr>
              <a:t>đo </a:t>
            </a:r>
            <a:r>
              <a:rPr sz="1400" spc="-5" dirty="0">
                <a:latin typeface="Carlito"/>
                <a:cs typeface="Carlito"/>
              </a:rPr>
              <a:t>trên band 5Ghz, signal </a:t>
            </a:r>
            <a:r>
              <a:rPr sz="1400" dirty="0">
                <a:latin typeface="Carlito"/>
                <a:cs typeface="Carlito"/>
              </a:rPr>
              <a:t>wifi </a:t>
            </a:r>
            <a:r>
              <a:rPr sz="1400" spc="-5" dirty="0">
                <a:latin typeface="Carlito"/>
                <a:cs typeface="Carlito"/>
              </a:rPr>
              <a:t>&gt;-60dBm băng thông đạt </a:t>
            </a:r>
            <a:r>
              <a:rPr sz="1400" dirty="0">
                <a:latin typeface="Carlito"/>
                <a:cs typeface="Carlito"/>
              </a:rPr>
              <a:t>khoảng</a:t>
            </a:r>
            <a:r>
              <a:rPr sz="1400" spc="35" dirty="0">
                <a:latin typeface="Carlito"/>
                <a:cs typeface="Carlito"/>
              </a:rPr>
              <a:t> </a:t>
            </a:r>
            <a:r>
              <a:rPr sz="1400" spc="-5" dirty="0">
                <a:latin typeface="Carlito"/>
                <a:cs typeface="Carlito"/>
              </a:rPr>
              <a:t>~500Mbps.</a:t>
            </a:r>
            <a:endParaRPr sz="1400">
              <a:latin typeface="Carlito"/>
              <a:cs typeface="Carlito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055344" y="2767554"/>
            <a:ext cx="3580676" cy="22456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56615"/>
            <a:ext cx="5265420" cy="338455"/>
          </a:xfrm>
          <a:custGeom>
            <a:avLst/>
            <a:gdLst/>
            <a:ahLst/>
            <a:cxnLst/>
            <a:rect l="l" t="t" r="r" b="b"/>
            <a:pathLst>
              <a:path w="5265420" h="338455">
                <a:moveTo>
                  <a:pt x="5096256" y="0"/>
                </a:moveTo>
                <a:lnTo>
                  <a:pt x="0" y="0"/>
                </a:lnTo>
                <a:lnTo>
                  <a:pt x="0" y="338328"/>
                </a:lnTo>
                <a:lnTo>
                  <a:pt x="5096256" y="338328"/>
                </a:lnTo>
                <a:lnTo>
                  <a:pt x="5265420" y="169163"/>
                </a:lnTo>
                <a:lnTo>
                  <a:pt x="5096256" y="0"/>
                </a:lnTo>
                <a:close/>
              </a:path>
            </a:pathLst>
          </a:custGeom>
          <a:solidFill>
            <a:srgbClr val="1F5F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36347" y="402158"/>
            <a:ext cx="253619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/>
              <a:t>Chất </a:t>
            </a:r>
            <a:r>
              <a:rPr sz="1400" spc="-5" dirty="0"/>
              <a:t>lượng </a:t>
            </a:r>
            <a:r>
              <a:rPr sz="1400" spc="35" dirty="0"/>
              <a:t>mạng </a:t>
            </a:r>
            <a:r>
              <a:rPr sz="1400" spc="55" dirty="0"/>
              <a:t>tại</a:t>
            </a:r>
            <a:r>
              <a:rPr sz="1400" spc="-105" dirty="0"/>
              <a:t> </a:t>
            </a:r>
            <a:r>
              <a:rPr sz="1400" spc="75" dirty="0"/>
              <a:t>Modem</a:t>
            </a:r>
            <a:endParaRPr sz="1400"/>
          </a:p>
        </p:txBody>
      </p:sp>
      <p:sp>
        <p:nvSpPr>
          <p:cNvPr id="4" name="object 4"/>
          <p:cNvSpPr txBox="1"/>
          <p:nvPr/>
        </p:nvSpPr>
        <p:spPr>
          <a:xfrm>
            <a:off x="662736" y="1594967"/>
            <a:ext cx="7370445" cy="904240"/>
          </a:xfrm>
          <a:prstGeom prst="rect">
            <a:avLst/>
          </a:prstGeom>
        </p:spPr>
        <p:txBody>
          <a:bodyPr vert="horz" wrap="square" lIns="0" tIns="116839" rIns="0" bIns="0" rtlCol="0">
            <a:spAutoFit/>
          </a:bodyPr>
          <a:lstStyle/>
          <a:p>
            <a:pPr marL="208915" indent="-196850">
              <a:lnSpc>
                <a:spcPct val="100000"/>
              </a:lnSpc>
              <a:spcBef>
                <a:spcPts val="919"/>
              </a:spcBef>
              <a:buFont typeface="Wingdings"/>
              <a:buChar char=""/>
              <a:tabLst>
                <a:tab pos="209550" algn="l"/>
              </a:tabLst>
            </a:pPr>
            <a:r>
              <a:rPr sz="1400" b="1" spc="-114" dirty="0">
                <a:solidFill>
                  <a:srgbClr val="212A35"/>
                </a:solidFill>
                <a:latin typeface="Arial"/>
                <a:cs typeface="Arial"/>
              </a:rPr>
              <a:t>Chất </a:t>
            </a:r>
            <a:r>
              <a:rPr sz="1400" b="1" spc="-110" dirty="0">
                <a:solidFill>
                  <a:srgbClr val="212A35"/>
                </a:solidFill>
                <a:latin typeface="Arial"/>
                <a:cs typeface="Arial"/>
              </a:rPr>
              <a:t>lượng </a:t>
            </a:r>
            <a:r>
              <a:rPr sz="1400" b="1" spc="-155" dirty="0">
                <a:solidFill>
                  <a:srgbClr val="212A35"/>
                </a:solidFill>
                <a:latin typeface="Arial"/>
                <a:cs typeface="Arial"/>
              </a:rPr>
              <a:t>sóng</a:t>
            </a:r>
            <a:r>
              <a:rPr sz="1400" b="1" spc="-50" dirty="0">
                <a:solidFill>
                  <a:srgbClr val="212A35"/>
                </a:solidFill>
                <a:latin typeface="Arial"/>
                <a:cs typeface="Arial"/>
              </a:rPr>
              <a:t> </a:t>
            </a:r>
            <a:r>
              <a:rPr sz="1400" b="1" spc="-80" dirty="0">
                <a:solidFill>
                  <a:srgbClr val="212A35"/>
                </a:solidFill>
                <a:latin typeface="Arial"/>
                <a:cs typeface="Arial"/>
              </a:rPr>
              <a:t>Wi-Fi:</a:t>
            </a:r>
            <a:endParaRPr sz="1400">
              <a:latin typeface="Arial"/>
              <a:cs typeface="Arial"/>
            </a:endParaRPr>
          </a:p>
          <a:p>
            <a:pPr marL="542925" lvl="1" indent="-197485">
              <a:lnSpc>
                <a:spcPct val="100000"/>
              </a:lnSpc>
              <a:spcBef>
                <a:spcPts val="825"/>
              </a:spcBef>
              <a:buChar char="-"/>
              <a:tabLst>
                <a:tab pos="542925" algn="l"/>
                <a:tab pos="543560" algn="l"/>
              </a:tabLst>
            </a:pPr>
            <a:r>
              <a:rPr sz="1400" spc="-5" dirty="0">
                <a:solidFill>
                  <a:srgbClr val="212A35"/>
                </a:solidFill>
                <a:latin typeface="Carlito"/>
                <a:cs typeface="Carlito"/>
              </a:rPr>
              <a:t>Vị </a:t>
            </a:r>
            <a:r>
              <a:rPr sz="1400" dirty="0">
                <a:solidFill>
                  <a:srgbClr val="212A35"/>
                </a:solidFill>
                <a:latin typeface="Carlito"/>
                <a:cs typeface="Carlito"/>
              </a:rPr>
              <a:t>trí </a:t>
            </a:r>
            <a:r>
              <a:rPr sz="1400" spc="-10" dirty="0">
                <a:solidFill>
                  <a:srgbClr val="212A35"/>
                </a:solidFill>
                <a:latin typeface="Carlito"/>
                <a:cs typeface="Carlito"/>
              </a:rPr>
              <a:t>cạnh </a:t>
            </a:r>
            <a:r>
              <a:rPr sz="1400" spc="-5" dirty="0">
                <a:solidFill>
                  <a:srgbClr val="212A35"/>
                </a:solidFill>
                <a:latin typeface="Carlito"/>
                <a:cs typeface="Carlito"/>
              </a:rPr>
              <a:t>modem (khoảng </a:t>
            </a:r>
            <a:r>
              <a:rPr sz="1400" spc="-10" dirty="0">
                <a:solidFill>
                  <a:srgbClr val="212A35"/>
                </a:solidFill>
                <a:latin typeface="Carlito"/>
                <a:cs typeface="Carlito"/>
              </a:rPr>
              <a:t>cách </a:t>
            </a:r>
            <a:r>
              <a:rPr sz="1400" spc="-5" dirty="0">
                <a:solidFill>
                  <a:srgbClr val="212A35"/>
                </a:solidFill>
                <a:latin typeface="Carlito"/>
                <a:cs typeface="Carlito"/>
              </a:rPr>
              <a:t>&lt;3m, không </a:t>
            </a:r>
            <a:r>
              <a:rPr sz="1400" spc="-15" dirty="0">
                <a:solidFill>
                  <a:srgbClr val="212A35"/>
                </a:solidFill>
                <a:latin typeface="Carlito"/>
                <a:cs typeface="Carlito"/>
              </a:rPr>
              <a:t>vật </a:t>
            </a:r>
            <a:r>
              <a:rPr sz="1400" spc="-10" dirty="0">
                <a:solidFill>
                  <a:srgbClr val="212A35"/>
                </a:solidFill>
                <a:latin typeface="Carlito"/>
                <a:cs typeface="Carlito"/>
              </a:rPr>
              <a:t>cản), </a:t>
            </a:r>
            <a:r>
              <a:rPr sz="1400" spc="-5" dirty="0">
                <a:solidFill>
                  <a:srgbClr val="212A35"/>
                </a:solidFill>
                <a:latin typeface="Carlito"/>
                <a:cs typeface="Carlito"/>
              </a:rPr>
              <a:t>signal tối thiểu không thấp hơn</a:t>
            </a:r>
            <a:r>
              <a:rPr sz="1400" spc="250" dirty="0">
                <a:solidFill>
                  <a:srgbClr val="212A35"/>
                </a:solidFill>
                <a:latin typeface="Carlito"/>
                <a:cs typeface="Carlito"/>
              </a:rPr>
              <a:t> </a:t>
            </a:r>
            <a:r>
              <a:rPr sz="1400" spc="-5" dirty="0">
                <a:solidFill>
                  <a:srgbClr val="212A35"/>
                </a:solidFill>
                <a:latin typeface="Carlito"/>
                <a:cs typeface="Carlito"/>
              </a:rPr>
              <a:t>-60dBm.</a:t>
            </a:r>
            <a:endParaRPr sz="1400">
              <a:latin typeface="Carlito"/>
              <a:cs typeface="Carlito"/>
            </a:endParaRPr>
          </a:p>
          <a:p>
            <a:pPr marL="542925" lvl="1" indent="-197485">
              <a:lnSpc>
                <a:spcPct val="100000"/>
              </a:lnSpc>
              <a:spcBef>
                <a:spcPts val="229"/>
              </a:spcBef>
              <a:buChar char="-"/>
              <a:tabLst>
                <a:tab pos="542925" algn="l"/>
                <a:tab pos="543560" algn="l"/>
              </a:tabLst>
            </a:pPr>
            <a:r>
              <a:rPr sz="1400" spc="-5" dirty="0">
                <a:solidFill>
                  <a:srgbClr val="212A35"/>
                </a:solidFill>
                <a:latin typeface="Carlito"/>
                <a:cs typeface="Carlito"/>
              </a:rPr>
              <a:t>Vị </a:t>
            </a:r>
            <a:r>
              <a:rPr sz="1400" dirty="0">
                <a:solidFill>
                  <a:srgbClr val="212A35"/>
                </a:solidFill>
                <a:latin typeface="Carlito"/>
                <a:cs typeface="Carlito"/>
              </a:rPr>
              <a:t>trí </a:t>
            </a:r>
            <a:r>
              <a:rPr sz="1400" spc="-10" dirty="0">
                <a:solidFill>
                  <a:srgbClr val="212A35"/>
                </a:solidFill>
                <a:latin typeface="Carlito"/>
                <a:cs typeface="Carlito"/>
              </a:rPr>
              <a:t>xa </a:t>
            </a:r>
            <a:r>
              <a:rPr sz="1400" spc="-5" dirty="0">
                <a:solidFill>
                  <a:srgbClr val="212A35"/>
                </a:solidFill>
                <a:latin typeface="Carlito"/>
                <a:cs typeface="Carlito"/>
              </a:rPr>
              <a:t>modem, </a:t>
            </a:r>
            <a:r>
              <a:rPr sz="1400" dirty="0">
                <a:solidFill>
                  <a:srgbClr val="212A35"/>
                </a:solidFill>
                <a:latin typeface="Carlito"/>
                <a:cs typeface="Carlito"/>
              </a:rPr>
              <a:t>KH </a:t>
            </a:r>
            <a:r>
              <a:rPr sz="1400" spc="-5" dirty="0">
                <a:solidFill>
                  <a:srgbClr val="212A35"/>
                </a:solidFill>
                <a:latin typeface="Carlito"/>
                <a:cs typeface="Carlito"/>
              </a:rPr>
              <a:t>thường </a:t>
            </a:r>
            <a:r>
              <a:rPr sz="1400" spc="-10" dirty="0">
                <a:solidFill>
                  <a:srgbClr val="212A35"/>
                </a:solidFill>
                <a:latin typeface="Carlito"/>
                <a:cs typeface="Carlito"/>
              </a:rPr>
              <a:t>xuyên </a:t>
            </a:r>
            <a:r>
              <a:rPr sz="1400" dirty="0">
                <a:solidFill>
                  <a:srgbClr val="212A35"/>
                </a:solidFill>
                <a:latin typeface="Carlito"/>
                <a:cs typeface="Carlito"/>
              </a:rPr>
              <a:t>sử </a:t>
            </a:r>
            <a:r>
              <a:rPr sz="1400" spc="-10" dirty="0">
                <a:solidFill>
                  <a:srgbClr val="212A35"/>
                </a:solidFill>
                <a:latin typeface="Carlito"/>
                <a:cs typeface="Carlito"/>
              </a:rPr>
              <a:t>dụng </a:t>
            </a:r>
            <a:r>
              <a:rPr sz="1400" dirty="0">
                <a:solidFill>
                  <a:srgbClr val="212A35"/>
                </a:solidFill>
                <a:latin typeface="Carlito"/>
                <a:cs typeface="Carlito"/>
              </a:rPr>
              <a:t>mạng, </a:t>
            </a:r>
            <a:r>
              <a:rPr sz="1400" spc="-5" dirty="0">
                <a:solidFill>
                  <a:srgbClr val="212A35"/>
                </a:solidFill>
                <a:latin typeface="Carlito"/>
                <a:cs typeface="Carlito"/>
              </a:rPr>
              <a:t>signal </a:t>
            </a:r>
            <a:r>
              <a:rPr sz="1400" spc="-10" dirty="0">
                <a:solidFill>
                  <a:srgbClr val="212A35"/>
                </a:solidFill>
                <a:latin typeface="Carlito"/>
                <a:cs typeface="Carlito"/>
              </a:rPr>
              <a:t>tối </a:t>
            </a:r>
            <a:r>
              <a:rPr sz="1400" spc="-5" dirty="0">
                <a:solidFill>
                  <a:srgbClr val="212A35"/>
                </a:solidFill>
                <a:latin typeface="Carlito"/>
                <a:cs typeface="Carlito"/>
              </a:rPr>
              <a:t>thiểu không thấp hơn</a:t>
            </a:r>
            <a:r>
              <a:rPr sz="1400" spc="170" dirty="0">
                <a:solidFill>
                  <a:srgbClr val="212A35"/>
                </a:solidFill>
                <a:latin typeface="Carlito"/>
                <a:cs typeface="Carlito"/>
              </a:rPr>
              <a:t> </a:t>
            </a:r>
            <a:r>
              <a:rPr sz="1400" spc="-5" dirty="0">
                <a:solidFill>
                  <a:srgbClr val="212A35"/>
                </a:solidFill>
                <a:latin typeface="Carlito"/>
                <a:cs typeface="Carlito"/>
              </a:rPr>
              <a:t>-70dBm.</a:t>
            </a:r>
            <a:endParaRPr sz="1400">
              <a:latin typeface="Carlito"/>
              <a:cs typeface="Carlito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974725" y="2595626"/>
          <a:ext cx="7430134" cy="224091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846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08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740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4368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48666">
                <a:tc>
                  <a:txBody>
                    <a:bodyPr/>
                    <a:lstStyle/>
                    <a:p>
                      <a:pPr marL="6286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000" b="1" spc="-5" dirty="0">
                          <a:solidFill>
                            <a:srgbClr val="252525"/>
                          </a:solidFill>
                          <a:latin typeface="Carlito"/>
                          <a:cs typeface="Carlito"/>
                        </a:rPr>
                        <a:t>Signal</a:t>
                      </a:r>
                      <a:r>
                        <a:rPr sz="1000" b="1" spc="15" dirty="0">
                          <a:solidFill>
                            <a:srgbClr val="252525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sz="1000" b="1" spc="-5" dirty="0">
                          <a:solidFill>
                            <a:srgbClr val="252525"/>
                          </a:solidFill>
                          <a:latin typeface="Carlito"/>
                          <a:cs typeface="Carlito"/>
                        </a:rPr>
                        <a:t>Strength</a:t>
                      </a:r>
                      <a:endParaRPr sz="1000">
                        <a:latin typeface="Carlito"/>
                        <a:cs typeface="Carlito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286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000" b="1" spc="-10" dirty="0">
                          <a:solidFill>
                            <a:srgbClr val="252525"/>
                          </a:solidFill>
                          <a:latin typeface="Carlito"/>
                          <a:cs typeface="Carlito"/>
                        </a:rPr>
                        <a:t>TL;DR</a:t>
                      </a:r>
                      <a:endParaRPr sz="1000">
                        <a:latin typeface="Carlito"/>
                        <a:cs typeface="Carlito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286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000" b="1" spc="-5" dirty="0">
                          <a:solidFill>
                            <a:srgbClr val="252525"/>
                          </a:solidFill>
                          <a:latin typeface="Carlito"/>
                          <a:cs typeface="Carlito"/>
                        </a:rPr>
                        <a:t>Chi</a:t>
                      </a:r>
                      <a:r>
                        <a:rPr sz="1000" b="1" spc="-10" dirty="0">
                          <a:solidFill>
                            <a:srgbClr val="252525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sz="1000" b="1" spc="-20" dirty="0">
                          <a:solidFill>
                            <a:srgbClr val="252525"/>
                          </a:solidFill>
                          <a:latin typeface="Arial"/>
                          <a:cs typeface="Arial"/>
                        </a:rPr>
                        <a:t>tiết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000" b="1" spc="-90" dirty="0">
                          <a:solidFill>
                            <a:srgbClr val="252525"/>
                          </a:solidFill>
                          <a:latin typeface="Arial"/>
                          <a:cs typeface="Arial"/>
                        </a:rPr>
                        <a:t>Dịch </a:t>
                      </a:r>
                      <a:r>
                        <a:rPr sz="1000" b="1" spc="-85" dirty="0">
                          <a:solidFill>
                            <a:srgbClr val="252525"/>
                          </a:solidFill>
                          <a:latin typeface="Arial"/>
                          <a:cs typeface="Arial"/>
                        </a:rPr>
                        <a:t>vụ </a:t>
                      </a:r>
                      <a:r>
                        <a:rPr sz="1000" b="1" spc="-75" dirty="0">
                          <a:solidFill>
                            <a:srgbClr val="252525"/>
                          </a:solidFill>
                          <a:latin typeface="Arial"/>
                          <a:cs typeface="Arial"/>
                        </a:rPr>
                        <a:t>khuyến</a:t>
                      </a:r>
                      <a:r>
                        <a:rPr sz="1000" b="1" spc="15" dirty="0">
                          <a:solidFill>
                            <a:srgbClr val="252525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00" b="1" spc="-5" dirty="0">
                          <a:solidFill>
                            <a:srgbClr val="252525"/>
                          </a:solidFill>
                          <a:latin typeface="Carlito"/>
                          <a:cs typeface="Carlito"/>
                        </a:rPr>
                        <a:t>cáo</a:t>
                      </a:r>
                      <a:endParaRPr sz="1000">
                        <a:latin typeface="Carlito"/>
                        <a:cs typeface="Carlito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10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marL="62865">
                        <a:lnSpc>
                          <a:spcPct val="100000"/>
                        </a:lnSpc>
                      </a:pPr>
                      <a:r>
                        <a:rPr sz="1000" spc="-5" dirty="0">
                          <a:solidFill>
                            <a:srgbClr val="252525"/>
                          </a:solidFill>
                          <a:latin typeface="Carlito"/>
                          <a:cs typeface="Carlito"/>
                        </a:rPr>
                        <a:t>- 30</a:t>
                      </a:r>
                      <a:r>
                        <a:rPr sz="1000" dirty="0">
                          <a:solidFill>
                            <a:srgbClr val="252525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sz="1000" spc="-5" dirty="0">
                          <a:solidFill>
                            <a:srgbClr val="252525"/>
                          </a:solidFill>
                          <a:latin typeface="Carlito"/>
                          <a:cs typeface="Carlito"/>
                        </a:rPr>
                        <a:t>dBm</a:t>
                      </a:r>
                      <a:endParaRPr sz="1000">
                        <a:latin typeface="Carlito"/>
                        <a:cs typeface="Carlito"/>
                      </a:endParaRPr>
                    </a:p>
                  </a:txBody>
                  <a:tcPr marL="0" marR="0" marT="50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F7F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marL="62865">
                        <a:lnSpc>
                          <a:spcPct val="100000"/>
                        </a:lnSpc>
                      </a:pPr>
                      <a:r>
                        <a:rPr sz="1000" spc="-5" dirty="0">
                          <a:solidFill>
                            <a:srgbClr val="252525"/>
                          </a:solidFill>
                          <a:latin typeface="Carlito"/>
                          <a:cs typeface="Carlito"/>
                        </a:rPr>
                        <a:t>Tuyệt</a:t>
                      </a:r>
                      <a:r>
                        <a:rPr sz="1000" dirty="0">
                          <a:solidFill>
                            <a:srgbClr val="252525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sz="1000" spc="-10" dirty="0">
                          <a:solidFill>
                            <a:srgbClr val="252525"/>
                          </a:solidFill>
                          <a:latin typeface="Carlito"/>
                          <a:cs typeface="Carlito"/>
                        </a:rPr>
                        <a:t>vời</a:t>
                      </a:r>
                      <a:endParaRPr sz="1000">
                        <a:latin typeface="Carlito"/>
                        <a:cs typeface="Carlito"/>
                      </a:endParaRPr>
                    </a:p>
                  </a:txBody>
                  <a:tcPr marL="0" marR="0" marT="50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F7F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950">
                        <a:latin typeface="Times New Roman"/>
                        <a:cs typeface="Times New Roman"/>
                      </a:endParaRPr>
                    </a:p>
                    <a:p>
                      <a:pPr marL="62865">
                        <a:lnSpc>
                          <a:spcPct val="100000"/>
                        </a:lnSpc>
                      </a:pPr>
                      <a:r>
                        <a:rPr sz="1000" spc="-5" dirty="0">
                          <a:solidFill>
                            <a:srgbClr val="252525"/>
                          </a:solidFill>
                          <a:latin typeface="Carlito"/>
                          <a:cs typeface="Carlito"/>
                        </a:rPr>
                        <a:t>Cường độ tín hiệu gần như tối đa có thể đạt được. Khách</a:t>
                      </a:r>
                      <a:r>
                        <a:rPr sz="1000" spc="35" dirty="0">
                          <a:solidFill>
                            <a:srgbClr val="252525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sz="1000" dirty="0">
                          <a:solidFill>
                            <a:srgbClr val="252525"/>
                          </a:solidFill>
                          <a:latin typeface="Carlito"/>
                          <a:cs typeface="Carlito"/>
                        </a:rPr>
                        <a:t>hàng</a:t>
                      </a:r>
                      <a:endParaRPr sz="1000">
                        <a:latin typeface="Carlito"/>
                        <a:cs typeface="Carlito"/>
                      </a:endParaRPr>
                    </a:p>
                    <a:p>
                      <a:pPr marL="62865">
                        <a:lnSpc>
                          <a:spcPct val="100000"/>
                        </a:lnSpc>
                      </a:pPr>
                      <a:r>
                        <a:rPr sz="1000" spc="-5" dirty="0">
                          <a:solidFill>
                            <a:srgbClr val="252525"/>
                          </a:solidFill>
                          <a:latin typeface="Carlito"/>
                          <a:cs typeface="Carlito"/>
                        </a:rPr>
                        <a:t>chỉ có thể cách AP vài bước chân để đạt được điều</a:t>
                      </a:r>
                      <a:r>
                        <a:rPr sz="1000" spc="20" dirty="0">
                          <a:solidFill>
                            <a:srgbClr val="252525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sz="1000" spc="-5" dirty="0">
                          <a:solidFill>
                            <a:srgbClr val="252525"/>
                          </a:solidFill>
                          <a:latin typeface="Carlito"/>
                          <a:cs typeface="Carlito"/>
                        </a:rPr>
                        <a:t>này.</a:t>
                      </a:r>
                      <a:endParaRPr sz="1000">
                        <a:latin typeface="Carlito"/>
                        <a:cs typeface="Carlito"/>
                      </a:endParaRPr>
                    </a:p>
                  </a:txBody>
                  <a:tcPr marL="0" marR="0" marT="19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F7F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marL="63500">
                        <a:lnSpc>
                          <a:spcPct val="100000"/>
                        </a:lnSpc>
                      </a:pPr>
                      <a:r>
                        <a:rPr sz="1000" spc="-10" dirty="0">
                          <a:solidFill>
                            <a:srgbClr val="252525"/>
                          </a:solidFill>
                          <a:latin typeface="Carlito"/>
                          <a:cs typeface="Carlito"/>
                        </a:rPr>
                        <a:t>Tất</a:t>
                      </a:r>
                      <a:r>
                        <a:rPr sz="1000" dirty="0">
                          <a:solidFill>
                            <a:srgbClr val="252525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sz="1000" spc="-10" dirty="0">
                          <a:solidFill>
                            <a:srgbClr val="252525"/>
                          </a:solidFill>
                          <a:latin typeface="Carlito"/>
                          <a:cs typeface="Carlito"/>
                        </a:rPr>
                        <a:t>cả</a:t>
                      </a:r>
                      <a:endParaRPr sz="1000">
                        <a:latin typeface="Carlito"/>
                        <a:cs typeface="Carlito"/>
                      </a:endParaRPr>
                    </a:p>
                  </a:txBody>
                  <a:tcPr marL="0" marR="0" marT="50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F7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7730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050">
                        <a:latin typeface="Times New Roman"/>
                        <a:cs typeface="Times New Roman"/>
                      </a:endParaRPr>
                    </a:p>
                    <a:p>
                      <a:pPr marL="62865">
                        <a:lnSpc>
                          <a:spcPct val="100000"/>
                        </a:lnSpc>
                      </a:pPr>
                      <a:r>
                        <a:rPr sz="1000" spc="-5" dirty="0">
                          <a:solidFill>
                            <a:srgbClr val="252525"/>
                          </a:solidFill>
                          <a:latin typeface="Carlito"/>
                          <a:cs typeface="Carlito"/>
                        </a:rPr>
                        <a:t>-60</a:t>
                      </a:r>
                      <a:r>
                        <a:rPr sz="1000" spc="5" dirty="0">
                          <a:solidFill>
                            <a:srgbClr val="252525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sz="1000" spc="-5" dirty="0">
                          <a:solidFill>
                            <a:srgbClr val="252525"/>
                          </a:solidFill>
                          <a:latin typeface="Carlito"/>
                          <a:cs typeface="Carlito"/>
                        </a:rPr>
                        <a:t>dBm</a:t>
                      </a:r>
                      <a:endParaRPr sz="1000">
                        <a:latin typeface="Carlito"/>
                        <a:cs typeface="Carlito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050">
                        <a:latin typeface="Times New Roman"/>
                        <a:cs typeface="Times New Roman"/>
                      </a:endParaRPr>
                    </a:p>
                    <a:p>
                      <a:pPr marL="62865">
                        <a:lnSpc>
                          <a:spcPct val="100000"/>
                        </a:lnSpc>
                      </a:pPr>
                      <a:r>
                        <a:rPr sz="1000" spc="-5" dirty="0">
                          <a:solidFill>
                            <a:srgbClr val="252525"/>
                          </a:solidFill>
                          <a:latin typeface="Carlito"/>
                          <a:cs typeface="Carlito"/>
                        </a:rPr>
                        <a:t>Rất</a:t>
                      </a:r>
                      <a:r>
                        <a:rPr sz="1000" spc="-15" dirty="0">
                          <a:solidFill>
                            <a:srgbClr val="252525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sz="1000" spc="-5" dirty="0">
                          <a:solidFill>
                            <a:srgbClr val="252525"/>
                          </a:solidFill>
                          <a:latin typeface="Carlito"/>
                          <a:cs typeface="Carlito"/>
                        </a:rPr>
                        <a:t>tốt</a:t>
                      </a:r>
                      <a:endParaRPr sz="1000">
                        <a:latin typeface="Carlito"/>
                        <a:cs typeface="Carlito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marL="62865" marR="26479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000" spc="-10" dirty="0">
                          <a:solidFill>
                            <a:srgbClr val="252525"/>
                          </a:solidFill>
                          <a:latin typeface="Carlito"/>
                          <a:cs typeface="Carlito"/>
                        </a:rPr>
                        <a:t>Cường </a:t>
                      </a:r>
                      <a:r>
                        <a:rPr sz="1000" spc="-5" dirty="0">
                          <a:solidFill>
                            <a:srgbClr val="252525"/>
                          </a:solidFill>
                          <a:latin typeface="Carlito"/>
                          <a:cs typeface="Carlito"/>
                        </a:rPr>
                        <a:t>độ tín hiệu tối thiểu cho các ứng dụng yêu cầu dữ liệu  thời gian</a:t>
                      </a:r>
                      <a:r>
                        <a:rPr sz="1000" spc="-15" dirty="0">
                          <a:solidFill>
                            <a:srgbClr val="252525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sz="1000" spc="-5" dirty="0">
                          <a:solidFill>
                            <a:srgbClr val="252525"/>
                          </a:solidFill>
                          <a:latin typeface="Carlito"/>
                          <a:cs typeface="Carlito"/>
                        </a:rPr>
                        <a:t>thực.</a:t>
                      </a:r>
                      <a:endParaRPr sz="1000">
                        <a:latin typeface="Carlito"/>
                        <a:cs typeface="Carlito"/>
                      </a:endParaRPr>
                    </a:p>
                  </a:txBody>
                  <a:tcPr marL="0" marR="0" marT="63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marL="63500" marR="18923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000" spc="-5" dirty="0">
                          <a:solidFill>
                            <a:srgbClr val="252525"/>
                          </a:solidFill>
                          <a:latin typeface="Carlito"/>
                          <a:cs typeface="Carlito"/>
                        </a:rPr>
                        <a:t>VoIP / VoWiFi,</a:t>
                      </a:r>
                      <a:r>
                        <a:rPr sz="1000" spc="-75" dirty="0">
                          <a:solidFill>
                            <a:srgbClr val="252525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sz="1000" spc="-5" dirty="0">
                          <a:solidFill>
                            <a:srgbClr val="252525"/>
                          </a:solidFill>
                          <a:latin typeface="Carlito"/>
                          <a:cs typeface="Carlito"/>
                        </a:rPr>
                        <a:t>streaming  video, game online</a:t>
                      </a:r>
                      <a:endParaRPr sz="1000">
                        <a:latin typeface="Carlito"/>
                        <a:cs typeface="Carlito"/>
                      </a:endParaRPr>
                    </a:p>
                    <a:p>
                      <a:pPr marL="63500">
                        <a:lnSpc>
                          <a:spcPct val="100000"/>
                        </a:lnSpc>
                      </a:pPr>
                      <a:r>
                        <a:rPr sz="1000" spc="-5" dirty="0">
                          <a:solidFill>
                            <a:srgbClr val="252525"/>
                          </a:solidFill>
                          <a:latin typeface="Carlito"/>
                          <a:cs typeface="Carlito"/>
                        </a:rPr>
                        <a:t>Các dịch </a:t>
                      </a:r>
                      <a:r>
                        <a:rPr sz="1000" spc="-10" dirty="0">
                          <a:solidFill>
                            <a:srgbClr val="252525"/>
                          </a:solidFill>
                          <a:latin typeface="Carlito"/>
                          <a:cs typeface="Carlito"/>
                        </a:rPr>
                        <a:t>vụ</a:t>
                      </a:r>
                      <a:r>
                        <a:rPr sz="1000" dirty="0">
                          <a:solidFill>
                            <a:srgbClr val="252525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sz="1000" spc="-5" dirty="0">
                          <a:solidFill>
                            <a:srgbClr val="252525"/>
                          </a:solidFill>
                          <a:latin typeface="Carlito"/>
                          <a:cs typeface="Carlito"/>
                        </a:rPr>
                        <a:t>real-time</a:t>
                      </a:r>
                      <a:endParaRPr sz="1000">
                        <a:latin typeface="Carlito"/>
                        <a:cs typeface="Carlito"/>
                      </a:endParaRPr>
                    </a:p>
                  </a:txBody>
                  <a:tcPr marL="0" marR="0" marT="63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109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marL="62865">
                        <a:lnSpc>
                          <a:spcPct val="100000"/>
                        </a:lnSpc>
                      </a:pPr>
                      <a:r>
                        <a:rPr sz="1000" spc="-5" dirty="0">
                          <a:solidFill>
                            <a:srgbClr val="252525"/>
                          </a:solidFill>
                          <a:latin typeface="Carlito"/>
                          <a:cs typeface="Carlito"/>
                        </a:rPr>
                        <a:t>-70</a:t>
                      </a:r>
                      <a:r>
                        <a:rPr sz="1000" spc="5" dirty="0">
                          <a:solidFill>
                            <a:srgbClr val="252525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sz="1000" spc="-5" dirty="0">
                          <a:solidFill>
                            <a:srgbClr val="252525"/>
                          </a:solidFill>
                          <a:latin typeface="Carlito"/>
                          <a:cs typeface="Carlito"/>
                        </a:rPr>
                        <a:t>dBm</a:t>
                      </a:r>
                      <a:endParaRPr sz="1000">
                        <a:latin typeface="Carlito"/>
                        <a:cs typeface="Carlito"/>
                      </a:endParaRPr>
                    </a:p>
                  </a:txBody>
                  <a:tcPr marL="0" marR="0" marT="57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F7F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marL="62865">
                        <a:lnSpc>
                          <a:spcPct val="100000"/>
                        </a:lnSpc>
                      </a:pPr>
                      <a:r>
                        <a:rPr sz="1000" spc="-5" dirty="0">
                          <a:solidFill>
                            <a:srgbClr val="252525"/>
                          </a:solidFill>
                          <a:latin typeface="Carlito"/>
                          <a:cs typeface="Carlito"/>
                        </a:rPr>
                        <a:t>Okay</a:t>
                      </a:r>
                      <a:endParaRPr sz="1000">
                        <a:latin typeface="Carlito"/>
                        <a:cs typeface="Carlito"/>
                      </a:endParaRPr>
                    </a:p>
                  </a:txBody>
                  <a:tcPr marL="0" marR="0" marT="57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F7F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950">
                        <a:latin typeface="Times New Roman"/>
                        <a:cs typeface="Times New Roman"/>
                      </a:endParaRPr>
                    </a:p>
                    <a:p>
                      <a:pPr marL="62865">
                        <a:lnSpc>
                          <a:spcPct val="100000"/>
                        </a:lnSpc>
                      </a:pPr>
                      <a:r>
                        <a:rPr sz="1000" spc="-10" dirty="0">
                          <a:solidFill>
                            <a:srgbClr val="252525"/>
                          </a:solidFill>
                          <a:latin typeface="Carlito"/>
                          <a:cs typeface="Carlito"/>
                        </a:rPr>
                        <a:t>Cường </a:t>
                      </a:r>
                      <a:r>
                        <a:rPr sz="1000" spc="-5" dirty="0">
                          <a:solidFill>
                            <a:srgbClr val="252525"/>
                          </a:solidFill>
                          <a:latin typeface="Carlito"/>
                          <a:cs typeface="Carlito"/>
                        </a:rPr>
                        <a:t>độ tín hiệu tối thiểu để phân phối gói tin cậy</a:t>
                      </a:r>
                      <a:r>
                        <a:rPr sz="1000" spc="35" dirty="0">
                          <a:solidFill>
                            <a:srgbClr val="252525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sz="1000" spc="-10" dirty="0">
                          <a:solidFill>
                            <a:srgbClr val="252525"/>
                          </a:solidFill>
                          <a:latin typeface="Carlito"/>
                          <a:cs typeface="Carlito"/>
                        </a:rPr>
                        <a:t>(TCP)</a:t>
                      </a:r>
                      <a:endParaRPr sz="1000">
                        <a:latin typeface="Carlito"/>
                        <a:cs typeface="Carlito"/>
                      </a:endParaRPr>
                    </a:p>
                  </a:txBody>
                  <a:tcPr marL="0" marR="0" marT="25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F7F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marL="63500">
                        <a:lnSpc>
                          <a:spcPct val="100000"/>
                        </a:lnSpc>
                      </a:pPr>
                      <a:r>
                        <a:rPr sz="1000" spc="-5" dirty="0">
                          <a:solidFill>
                            <a:srgbClr val="252525"/>
                          </a:solidFill>
                          <a:latin typeface="Carlito"/>
                          <a:cs typeface="Carlito"/>
                        </a:rPr>
                        <a:t>Email,</a:t>
                      </a:r>
                      <a:r>
                        <a:rPr sz="1000" spc="-15" dirty="0">
                          <a:solidFill>
                            <a:srgbClr val="252525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sz="1000" spc="-10" dirty="0">
                          <a:solidFill>
                            <a:srgbClr val="252525"/>
                          </a:solidFill>
                          <a:latin typeface="Carlito"/>
                          <a:cs typeface="Carlito"/>
                        </a:rPr>
                        <a:t>web</a:t>
                      </a:r>
                      <a:endParaRPr sz="1000">
                        <a:latin typeface="Carlito"/>
                        <a:cs typeface="Carlito"/>
                      </a:endParaRPr>
                    </a:p>
                  </a:txBody>
                  <a:tcPr marL="0" marR="0" marT="57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F7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338832" y="4773269"/>
            <a:ext cx="446722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65" dirty="0">
                <a:solidFill>
                  <a:srgbClr val="0D5671"/>
                </a:solidFill>
                <a:latin typeface="Arial"/>
                <a:cs typeface="Arial"/>
              </a:rPr>
              <a:t>PHÒNG </a:t>
            </a:r>
            <a:r>
              <a:rPr sz="900" spc="-60" dirty="0">
                <a:solidFill>
                  <a:srgbClr val="0D5671"/>
                </a:solidFill>
                <a:latin typeface="Arial"/>
                <a:cs typeface="Arial"/>
              </a:rPr>
              <a:t>ĐÀO </a:t>
            </a:r>
            <a:r>
              <a:rPr sz="900" spc="-55" dirty="0">
                <a:solidFill>
                  <a:srgbClr val="0D5671"/>
                </a:solidFill>
                <a:latin typeface="Arial"/>
                <a:cs typeface="Arial"/>
              </a:rPr>
              <a:t>T</a:t>
            </a:r>
            <a:r>
              <a:rPr sz="900" spc="-55" dirty="0">
                <a:solidFill>
                  <a:srgbClr val="0D5671"/>
                </a:solidFill>
                <a:latin typeface="Carlito"/>
                <a:cs typeface="Carlito"/>
              </a:rPr>
              <a:t>Ạ</a:t>
            </a:r>
            <a:r>
              <a:rPr sz="900" spc="-55" dirty="0">
                <a:solidFill>
                  <a:srgbClr val="0D5671"/>
                </a:solidFill>
                <a:latin typeface="Arial"/>
                <a:cs typeface="Arial"/>
              </a:rPr>
              <a:t>O </a:t>
            </a:r>
            <a:r>
              <a:rPr sz="900" spc="-50" dirty="0">
                <a:solidFill>
                  <a:srgbClr val="0D5671"/>
                </a:solidFill>
                <a:latin typeface="Arial"/>
                <a:cs typeface="Arial"/>
              </a:rPr>
              <a:t>TINPNC| </a:t>
            </a:r>
            <a:r>
              <a:rPr sz="900" spc="-65" dirty="0">
                <a:solidFill>
                  <a:srgbClr val="0D5671"/>
                </a:solidFill>
                <a:latin typeface="Arial"/>
                <a:cs typeface="Arial"/>
              </a:rPr>
              <a:t>Youtube </a:t>
            </a:r>
            <a:r>
              <a:rPr sz="900" spc="-70" dirty="0">
                <a:solidFill>
                  <a:srgbClr val="0D5671"/>
                </a:solidFill>
                <a:latin typeface="Arial"/>
                <a:cs typeface="Arial"/>
              </a:rPr>
              <a:t>Channel </a:t>
            </a:r>
            <a:r>
              <a:rPr sz="900" spc="-55" dirty="0">
                <a:solidFill>
                  <a:srgbClr val="0D5671"/>
                </a:solidFill>
                <a:latin typeface="Arial"/>
                <a:cs typeface="Arial"/>
              </a:rPr>
              <a:t>– </a:t>
            </a:r>
            <a:r>
              <a:rPr sz="900" spc="-60" dirty="0">
                <a:solidFill>
                  <a:srgbClr val="0D5671"/>
                </a:solidFill>
                <a:latin typeface="Arial"/>
                <a:cs typeface="Arial"/>
              </a:rPr>
              <a:t>ĐÀO T</a:t>
            </a:r>
            <a:r>
              <a:rPr sz="900" spc="-60" dirty="0">
                <a:solidFill>
                  <a:srgbClr val="0D5671"/>
                </a:solidFill>
                <a:latin typeface="Carlito"/>
                <a:cs typeface="Carlito"/>
              </a:rPr>
              <a:t>Ạ</a:t>
            </a:r>
            <a:r>
              <a:rPr sz="900" spc="-60" dirty="0">
                <a:solidFill>
                  <a:srgbClr val="0D5671"/>
                </a:solidFill>
                <a:latin typeface="Arial"/>
                <a:cs typeface="Arial"/>
              </a:rPr>
              <a:t>O </a:t>
            </a:r>
            <a:r>
              <a:rPr sz="900" spc="-95" dirty="0">
                <a:solidFill>
                  <a:srgbClr val="0D5671"/>
                </a:solidFill>
                <a:latin typeface="Arial"/>
                <a:cs typeface="Arial"/>
              </a:rPr>
              <a:t>TINPNC </a:t>
            </a:r>
            <a:r>
              <a:rPr sz="900" spc="-10" dirty="0">
                <a:solidFill>
                  <a:srgbClr val="0D5671"/>
                </a:solidFill>
                <a:latin typeface="Arial"/>
                <a:cs typeface="Arial"/>
              </a:rPr>
              <a:t>; </a:t>
            </a:r>
            <a:r>
              <a:rPr sz="900" spc="-80" dirty="0">
                <a:solidFill>
                  <a:srgbClr val="0D5671"/>
                </a:solidFill>
                <a:latin typeface="Arial"/>
                <a:cs typeface="Arial"/>
              </a:rPr>
              <a:t>Email </a:t>
            </a:r>
            <a:r>
              <a:rPr sz="900" dirty="0">
                <a:solidFill>
                  <a:srgbClr val="0D5671"/>
                </a:solidFill>
                <a:latin typeface="Arial"/>
                <a:cs typeface="Arial"/>
              </a:rPr>
              <a:t>-</a:t>
            </a:r>
            <a:r>
              <a:rPr sz="900" spc="125" dirty="0">
                <a:solidFill>
                  <a:srgbClr val="0D5671"/>
                </a:solidFill>
                <a:latin typeface="Arial"/>
                <a:cs typeface="Arial"/>
              </a:rPr>
              <a:t> </a:t>
            </a:r>
            <a:r>
              <a:rPr sz="900" spc="-65" dirty="0">
                <a:solidFill>
                  <a:srgbClr val="0D5671"/>
                </a:solidFill>
                <a:latin typeface="Arial"/>
                <a:cs typeface="Arial"/>
                <a:hlinkClick r:id="rId2"/>
              </a:rPr>
              <a:t>TINPNC.DT@fpt.net</a:t>
            </a:r>
            <a:endParaRPr sz="9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568958" y="1830400"/>
            <a:ext cx="6005830" cy="12458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000" spc="434" dirty="0">
                <a:solidFill>
                  <a:srgbClr val="A3DEF4"/>
                </a:solidFill>
                <a:latin typeface="Trebuchet MS"/>
                <a:cs typeface="Trebuchet MS"/>
              </a:rPr>
              <a:t>THANK</a:t>
            </a:r>
            <a:r>
              <a:rPr sz="8000" spc="-690" dirty="0">
                <a:solidFill>
                  <a:srgbClr val="A3DEF4"/>
                </a:solidFill>
                <a:latin typeface="Trebuchet MS"/>
                <a:cs typeface="Trebuchet MS"/>
              </a:rPr>
              <a:t> </a:t>
            </a:r>
            <a:r>
              <a:rPr sz="8000" spc="475" dirty="0">
                <a:solidFill>
                  <a:srgbClr val="27CED6"/>
                </a:solidFill>
                <a:latin typeface="Trebuchet MS"/>
                <a:cs typeface="Trebuchet MS"/>
              </a:rPr>
              <a:t>YOU</a:t>
            </a:r>
            <a:endParaRPr sz="80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7840" y="308609"/>
            <a:ext cx="420878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25" dirty="0">
                <a:solidFill>
                  <a:srgbClr val="212A35"/>
                </a:solidFill>
              </a:rPr>
              <a:t>SWAP </a:t>
            </a:r>
            <a:r>
              <a:rPr sz="3200" spc="140" dirty="0">
                <a:solidFill>
                  <a:srgbClr val="212A35"/>
                </a:solidFill>
              </a:rPr>
              <a:t>WIFI </a:t>
            </a:r>
            <a:r>
              <a:rPr sz="3200" spc="135" dirty="0">
                <a:solidFill>
                  <a:srgbClr val="212A35"/>
                </a:solidFill>
              </a:rPr>
              <a:t>6 </a:t>
            </a:r>
            <a:r>
              <a:rPr sz="3200" b="0" spc="-110" dirty="0">
                <a:solidFill>
                  <a:srgbClr val="212A35"/>
                </a:solidFill>
                <a:latin typeface="Arial"/>
                <a:cs typeface="Arial"/>
              </a:rPr>
              <a:t>| </a:t>
            </a:r>
            <a:r>
              <a:rPr sz="3200" b="0" spc="-220" dirty="0">
                <a:solidFill>
                  <a:srgbClr val="212A35"/>
                </a:solidFill>
                <a:latin typeface="Arial"/>
                <a:cs typeface="Arial"/>
              </a:rPr>
              <a:t>Bước</a:t>
            </a:r>
            <a:r>
              <a:rPr sz="3200" b="0" spc="-310" dirty="0">
                <a:solidFill>
                  <a:srgbClr val="212A35"/>
                </a:solidFill>
                <a:latin typeface="Arial"/>
                <a:cs typeface="Arial"/>
              </a:rPr>
              <a:t> </a:t>
            </a:r>
            <a:r>
              <a:rPr sz="3200" b="0" spc="-55" dirty="0">
                <a:solidFill>
                  <a:srgbClr val="212A35"/>
                </a:solidFill>
                <a:latin typeface="Arial"/>
                <a:cs typeface="Arial"/>
              </a:rPr>
              <a:t>1</a:t>
            </a:r>
            <a:endParaRPr sz="32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431282" y="2698496"/>
            <a:ext cx="151320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5" dirty="0">
                <a:solidFill>
                  <a:srgbClr val="13405D"/>
                </a:solidFill>
                <a:latin typeface="Arial"/>
                <a:cs typeface="Arial"/>
              </a:rPr>
              <a:t>Địa </a:t>
            </a:r>
            <a:r>
              <a:rPr sz="1400" spc="-5" dirty="0">
                <a:solidFill>
                  <a:srgbClr val="13405D"/>
                </a:solidFill>
                <a:latin typeface="Arial"/>
                <a:cs typeface="Arial"/>
              </a:rPr>
              <a:t>điểm, </a:t>
            </a:r>
            <a:r>
              <a:rPr sz="1400" spc="10" dirty="0">
                <a:solidFill>
                  <a:srgbClr val="13405D"/>
                </a:solidFill>
                <a:latin typeface="Arial"/>
                <a:cs typeface="Arial"/>
              </a:rPr>
              <a:t>thời</a:t>
            </a:r>
            <a:r>
              <a:rPr sz="1400" spc="-70" dirty="0">
                <a:solidFill>
                  <a:srgbClr val="13405D"/>
                </a:solidFill>
                <a:latin typeface="Arial"/>
                <a:cs typeface="Arial"/>
              </a:rPr>
              <a:t> </a:t>
            </a:r>
            <a:r>
              <a:rPr sz="1400" spc="5" dirty="0">
                <a:solidFill>
                  <a:srgbClr val="13405D"/>
                </a:solidFill>
                <a:latin typeface="Arial"/>
                <a:cs typeface="Arial"/>
              </a:rPr>
              <a:t>gian</a:t>
            </a:r>
            <a:endParaRPr sz="1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431282" y="2195271"/>
            <a:ext cx="289941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100" dirty="0">
                <a:solidFill>
                  <a:srgbClr val="13405D"/>
                </a:solidFill>
                <a:latin typeface="Arial"/>
                <a:cs typeface="Arial"/>
              </a:rPr>
              <a:t>Xác </a:t>
            </a:r>
            <a:r>
              <a:rPr sz="1600" b="1" spc="-55" dirty="0">
                <a:solidFill>
                  <a:srgbClr val="13405D"/>
                </a:solidFill>
                <a:latin typeface="Arial"/>
                <a:cs typeface="Arial"/>
              </a:rPr>
              <a:t>nhận </a:t>
            </a:r>
            <a:r>
              <a:rPr sz="1600" b="1" spc="-25" dirty="0">
                <a:solidFill>
                  <a:srgbClr val="13405D"/>
                </a:solidFill>
                <a:latin typeface="Arial"/>
                <a:cs typeface="Arial"/>
              </a:rPr>
              <a:t>thông </a:t>
            </a:r>
            <a:r>
              <a:rPr sz="1600" b="1" spc="-15" dirty="0">
                <a:solidFill>
                  <a:srgbClr val="13405D"/>
                </a:solidFill>
                <a:latin typeface="Arial"/>
                <a:cs typeface="Arial"/>
              </a:rPr>
              <a:t>tin </a:t>
            </a:r>
            <a:r>
              <a:rPr sz="1600" b="1" spc="-75" dirty="0">
                <a:solidFill>
                  <a:srgbClr val="13405D"/>
                </a:solidFill>
                <a:latin typeface="Arial"/>
                <a:cs typeface="Arial"/>
              </a:rPr>
              <a:t>khách</a:t>
            </a:r>
            <a:r>
              <a:rPr sz="1600" b="1" spc="180" dirty="0">
                <a:solidFill>
                  <a:srgbClr val="13405D"/>
                </a:solidFill>
                <a:latin typeface="Arial"/>
                <a:cs typeface="Arial"/>
              </a:rPr>
              <a:t> </a:t>
            </a:r>
            <a:r>
              <a:rPr sz="1600" b="1" spc="-50" dirty="0">
                <a:solidFill>
                  <a:srgbClr val="13405D"/>
                </a:solidFill>
                <a:latin typeface="Arial"/>
                <a:cs typeface="Arial"/>
              </a:rPr>
              <a:t>hàng</a:t>
            </a:r>
            <a:endParaRPr sz="16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676526" y="2698496"/>
            <a:ext cx="2037714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30" dirty="0">
                <a:solidFill>
                  <a:srgbClr val="13405D"/>
                </a:solidFill>
                <a:latin typeface="Arial"/>
                <a:cs typeface="Arial"/>
              </a:rPr>
              <a:t>Chuyển </a:t>
            </a:r>
            <a:r>
              <a:rPr sz="1400" spc="40" dirty="0">
                <a:solidFill>
                  <a:srgbClr val="13405D"/>
                </a:solidFill>
                <a:latin typeface="Arial"/>
                <a:cs typeface="Arial"/>
              </a:rPr>
              <a:t>đổi </a:t>
            </a:r>
            <a:r>
              <a:rPr sz="1400" spc="25" dirty="0">
                <a:solidFill>
                  <a:srgbClr val="13405D"/>
                </a:solidFill>
                <a:latin typeface="Arial"/>
                <a:cs typeface="Arial"/>
              </a:rPr>
              <a:t>modem wifi</a:t>
            </a:r>
            <a:r>
              <a:rPr sz="1400" spc="-195" dirty="0">
                <a:solidFill>
                  <a:srgbClr val="13405D"/>
                </a:solidFill>
                <a:latin typeface="Arial"/>
                <a:cs typeface="Arial"/>
              </a:rPr>
              <a:t> </a:t>
            </a:r>
            <a:r>
              <a:rPr sz="1400" spc="-25" dirty="0">
                <a:solidFill>
                  <a:srgbClr val="13405D"/>
                </a:solidFill>
                <a:latin typeface="Arial"/>
                <a:cs typeface="Arial"/>
              </a:rPr>
              <a:t>6</a:t>
            </a:r>
            <a:endParaRPr sz="1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62964" y="2195271"/>
            <a:ext cx="274828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5" dirty="0">
                <a:solidFill>
                  <a:srgbClr val="13405D"/>
                </a:solidFill>
                <a:latin typeface="Arial"/>
                <a:cs typeface="Arial"/>
              </a:rPr>
              <a:t>Thông </a:t>
            </a:r>
            <a:r>
              <a:rPr sz="1600" b="1" spc="-15" dirty="0">
                <a:solidFill>
                  <a:srgbClr val="13405D"/>
                </a:solidFill>
                <a:latin typeface="Arial"/>
                <a:cs typeface="Arial"/>
              </a:rPr>
              <a:t>tin </a:t>
            </a:r>
            <a:r>
              <a:rPr sz="1600" b="1" spc="-65" dirty="0">
                <a:solidFill>
                  <a:srgbClr val="13405D"/>
                </a:solidFill>
                <a:latin typeface="Arial"/>
                <a:cs typeface="Arial"/>
              </a:rPr>
              <a:t>về mục </a:t>
            </a:r>
            <a:r>
              <a:rPr sz="1600" b="1" spc="-60" dirty="0">
                <a:solidFill>
                  <a:srgbClr val="13405D"/>
                </a:solidFill>
                <a:latin typeface="Arial"/>
                <a:cs typeface="Arial"/>
              </a:rPr>
              <a:t>đích </a:t>
            </a:r>
            <a:r>
              <a:rPr sz="1600" b="1" spc="-40" dirty="0">
                <a:solidFill>
                  <a:srgbClr val="13405D"/>
                </a:solidFill>
                <a:latin typeface="Arial"/>
                <a:cs typeface="Arial"/>
              </a:rPr>
              <a:t>liên</a:t>
            </a:r>
            <a:r>
              <a:rPr sz="1600" b="1" spc="190" dirty="0">
                <a:solidFill>
                  <a:srgbClr val="13405D"/>
                </a:solidFill>
                <a:latin typeface="Arial"/>
                <a:cs typeface="Arial"/>
              </a:rPr>
              <a:t> </a:t>
            </a:r>
            <a:r>
              <a:rPr sz="1600" b="1" spc="-50" dirty="0">
                <a:solidFill>
                  <a:srgbClr val="13405D"/>
                </a:solidFill>
                <a:latin typeface="Arial"/>
                <a:cs typeface="Arial"/>
              </a:rPr>
              <a:t>hệ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3985005" y="1985517"/>
            <a:ext cx="1174115" cy="1172845"/>
            <a:chOff x="3985005" y="1985517"/>
            <a:chExt cx="1174115" cy="1172845"/>
          </a:xfrm>
        </p:grpSpPr>
        <p:sp>
          <p:nvSpPr>
            <p:cNvPr id="8" name="object 8"/>
            <p:cNvSpPr/>
            <p:nvPr/>
          </p:nvSpPr>
          <p:spPr>
            <a:xfrm>
              <a:off x="3991355" y="1991867"/>
              <a:ext cx="1161415" cy="1160145"/>
            </a:xfrm>
            <a:custGeom>
              <a:avLst/>
              <a:gdLst/>
              <a:ahLst/>
              <a:cxnLst/>
              <a:rect l="l" t="t" r="r" b="b"/>
              <a:pathLst>
                <a:path w="1161414" h="1160145">
                  <a:moveTo>
                    <a:pt x="0" y="579882"/>
                  </a:moveTo>
                  <a:lnTo>
                    <a:pt x="1924" y="532318"/>
                  </a:lnTo>
                  <a:lnTo>
                    <a:pt x="7599" y="485813"/>
                  </a:lnTo>
                  <a:lnTo>
                    <a:pt x="16875" y="440518"/>
                  </a:lnTo>
                  <a:lnTo>
                    <a:pt x="29602" y="396581"/>
                  </a:lnTo>
                  <a:lnTo>
                    <a:pt x="45630" y="354151"/>
                  </a:lnTo>
                  <a:lnTo>
                    <a:pt x="64811" y="313377"/>
                  </a:lnTo>
                  <a:lnTo>
                    <a:pt x="86995" y="274409"/>
                  </a:lnTo>
                  <a:lnTo>
                    <a:pt x="112032" y="237396"/>
                  </a:lnTo>
                  <a:lnTo>
                    <a:pt x="139773" y="202487"/>
                  </a:lnTo>
                  <a:lnTo>
                    <a:pt x="170068" y="169830"/>
                  </a:lnTo>
                  <a:lnTo>
                    <a:pt x="202769" y="139576"/>
                  </a:lnTo>
                  <a:lnTo>
                    <a:pt x="237725" y="111873"/>
                  </a:lnTo>
                  <a:lnTo>
                    <a:pt x="274788" y="86871"/>
                  </a:lnTo>
                  <a:lnTo>
                    <a:pt x="313807" y="64718"/>
                  </a:lnTo>
                  <a:lnTo>
                    <a:pt x="354633" y="45565"/>
                  </a:lnTo>
                  <a:lnTo>
                    <a:pt x="397117" y="29559"/>
                  </a:lnTo>
                  <a:lnTo>
                    <a:pt x="441110" y="16850"/>
                  </a:lnTo>
                  <a:lnTo>
                    <a:pt x="486461" y="7588"/>
                  </a:lnTo>
                  <a:lnTo>
                    <a:pt x="533022" y="1922"/>
                  </a:lnTo>
                  <a:lnTo>
                    <a:pt x="580644" y="0"/>
                  </a:lnTo>
                  <a:lnTo>
                    <a:pt x="628265" y="1922"/>
                  </a:lnTo>
                  <a:lnTo>
                    <a:pt x="674826" y="7588"/>
                  </a:lnTo>
                  <a:lnTo>
                    <a:pt x="720177" y="16850"/>
                  </a:lnTo>
                  <a:lnTo>
                    <a:pt x="764170" y="29559"/>
                  </a:lnTo>
                  <a:lnTo>
                    <a:pt x="806654" y="45565"/>
                  </a:lnTo>
                  <a:lnTo>
                    <a:pt x="847480" y="64718"/>
                  </a:lnTo>
                  <a:lnTo>
                    <a:pt x="886499" y="86871"/>
                  </a:lnTo>
                  <a:lnTo>
                    <a:pt x="923562" y="111873"/>
                  </a:lnTo>
                  <a:lnTo>
                    <a:pt x="958518" y="139576"/>
                  </a:lnTo>
                  <a:lnTo>
                    <a:pt x="991219" y="169830"/>
                  </a:lnTo>
                  <a:lnTo>
                    <a:pt x="1021514" y="202487"/>
                  </a:lnTo>
                  <a:lnTo>
                    <a:pt x="1049255" y="237396"/>
                  </a:lnTo>
                  <a:lnTo>
                    <a:pt x="1074292" y="274409"/>
                  </a:lnTo>
                  <a:lnTo>
                    <a:pt x="1096476" y="313377"/>
                  </a:lnTo>
                  <a:lnTo>
                    <a:pt x="1115657" y="354151"/>
                  </a:lnTo>
                  <a:lnTo>
                    <a:pt x="1131685" y="396581"/>
                  </a:lnTo>
                  <a:lnTo>
                    <a:pt x="1144412" y="440518"/>
                  </a:lnTo>
                  <a:lnTo>
                    <a:pt x="1153688" y="485813"/>
                  </a:lnTo>
                  <a:lnTo>
                    <a:pt x="1159363" y="532318"/>
                  </a:lnTo>
                  <a:lnTo>
                    <a:pt x="1161288" y="579882"/>
                  </a:lnTo>
                  <a:lnTo>
                    <a:pt x="1159363" y="627445"/>
                  </a:lnTo>
                  <a:lnTo>
                    <a:pt x="1153688" y="673950"/>
                  </a:lnTo>
                  <a:lnTo>
                    <a:pt x="1144412" y="719245"/>
                  </a:lnTo>
                  <a:lnTo>
                    <a:pt x="1131685" y="763182"/>
                  </a:lnTo>
                  <a:lnTo>
                    <a:pt x="1115657" y="805612"/>
                  </a:lnTo>
                  <a:lnTo>
                    <a:pt x="1096476" y="846386"/>
                  </a:lnTo>
                  <a:lnTo>
                    <a:pt x="1074292" y="885354"/>
                  </a:lnTo>
                  <a:lnTo>
                    <a:pt x="1049255" y="922367"/>
                  </a:lnTo>
                  <a:lnTo>
                    <a:pt x="1021514" y="957276"/>
                  </a:lnTo>
                  <a:lnTo>
                    <a:pt x="991219" y="989933"/>
                  </a:lnTo>
                  <a:lnTo>
                    <a:pt x="958518" y="1020187"/>
                  </a:lnTo>
                  <a:lnTo>
                    <a:pt x="923562" y="1047890"/>
                  </a:lnTo>
                  <a:lnTo>
                    <a:pt x="886499" y="1072892"/>
                  </a:lnTo>
                  <a:lnTo>
                    <a:pt x="847480" y="1095045"/>
                  </a:lnTo>
                  <a:lnTo>
                    <a:pt x="806654" y="1114198"/>
                  </a:lnTo>
                  <a:lnTo>
                    <a:pt x="764170" y="1130204"/>
                  </a:lnTo>
                  <a:lnTo>
                    <a:pt x="720177" y="1142913"/>
                  </a:lnTo>
                  <a:lnTo>
                    <a:pt x="674826" y="1152175"/>
                  </a:lnTo>
                  <a:lnTo>
                    <a:pt x="628265" y="1157841"/>
                  </a:lnTo>
                  <a:lnTo>
                    <a:pt x="580644" y="1159764"/>
                  </a:lnTo>
                  <a:lnTo>
                    <a:pt x="533022" y="1157841"/>
                  </a:lnTo>
                  <a:lnTo>
                    <a:pt x="486461" y="1152175"/>
                  </a:lnTo>
                  <a:lnTo>
                    <a:pt x="441110" y="1142913"/>
                  </a:lnTo>
                  <a:lnTo>
                    <a:pt x="397117" y="1130204"/>
                  </a:lnTo>
                  <a:lnTo>
                    <a:pt x="354633" y="1114198"/>
                  </a:lnTo>
                  <a:lnTo>
                    <a:pt x="313807" y="1095045"/>
                  </a:lnTo>
                  <a:lnTo>
                    <a:pt x="274788" y="1072892"/>
                  </a:lnTo>
                  <a:lnTo>
                    <a:pt x="237725" y="1047890"/>
                  </a:lnTo>
                  <a:lnTo>
                    <a:pt x="202769" y="1020187"/>
                  </a:lnTo>
                  <a:lnTo>
                    <a:pt x="170068" y="989933"/>
                  </a:lnTo>
                  <a:lnTo>
                    <a:pt x="139773" y="957276"/>
                  </a:lnTo>
                  <a:lnTo>
                    <a:pt x="112032" y="922367"/>
                  </a:lnTo>
                  <a:lnTo>
                    <a:pt x="86995" y="885354"/>
                  </a:lnTo>
                  <a:lnTo>
                    <a:pt x="64811" y="846386"/>
                  </a:lnTo>
                  <a:lnTo>
                    <a:pt x="45630" y="805612"/>
                  </a:lnTo>
                  <a:lnTo>
                    <a:pt x="29602" y="763182"/>
                  </a:lnTo>
                  <a:lnTo>
                    <a:pt x="16875" y="719245"/>
                  </a:lnTo>
                  <a:lnTo>
                    <a:pt x="7599" y="673950"/>
                  </a:lnTo>
                  <a:lnTo>
                    <a:pt x="1924" y="627445"/>
                  </a:lnTo>
                  <a:lnTo>
                    <a:pt x="0" y="579882"/>
                  </a:lnTo>
                  <a:close/>
                </a:path>
              </a:pathLst>
            </a:custGeom>
            <a:ln w="12700">
              <a:solidFill>
                <a:srgbClr val="246D9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114799" y="2184145"/>
              <a:ext cx="909827" cy="80873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2464689" y="3685133"/>
            <a:ext cx="4272280" cy="8801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105"/>
              </a:spcBef>
            </a:pPr>
            <a:r>
              <a:rPr sz="1400" i="1" spc="-55" dirty="0">
                <a:solidFill>
                  <a:srgbClr val="13405D"/>
                </a:solidFill>
                <a:latin typeface="Arial"/>
                <a:cs typeface="Arial"/>
              </a:rPr>
              <a:t>Ví</a:t>
            </a:r>
            <a:r>
              <a:rPr sz="1400" i="1" spc="-25" dirty="0">
                <a:solidFill>
                  <a:srgbClr val="13405D"/>
                </a:solidFill>
                <a:latin typeface="Arial"/>
                <a:cs typeface="Arial"/>
              </a:rPr>
              <a:t> </a:t>
            </a:r>
            <a:r>
              <a:rPr sz="1400" i="1" spc="-40" dirty="0">
                <a:solidFill>
                  <a:srgbClr val="13405D"/>
                </a:solidFill>
                <a:latin typeface="Arial"/>
                <a:cs typeface="Arial"/>
              </a:rPr>
              <a:t>dụ:</a:t>
            </a:r>
            <a:endParaRPr sz="1400">
              <a:latin typeface="Arial"/>
              <a:cs typeface="Arial"/>
            </a:endParaRPr>
          </a:p>
          <a:p>
            <a:pPr marL="12700" marR="5080" algn="just">
              <a:lnSpc>
                <a:spcPct val="100000"/>
              </a:lnSpc>
            </a:pPr>
            <a:r>
              <a:rPr sz="1400" i="1" spc="-40" dirty="0">
                <a:solidFill>
                  <a:srgbClr val="13405D"/>
                </a:solidFill>
                <a:latin typeface="Arial"/>
                <a:cs typeface="Arial"/>
              </a:rPr>
              <a:t>Xin </a:t>
            </a:r>
            <a:r>
              <a:rPr sz="1400" i="1" spc="-5" dirty="0">
                <a:solidFill>
                  <a:srgbClr val="13405D"/>
                </a:solidFill>
                <a:latin typeface="Arial"/>
                <a:cs typeface="Arial"/>
              </a:rPr>
              <a:t>lỗi </a:t>
            </a:r>
            <a:r>
              <a:rPr sz="1400" i="1" spc="-80" dirty="0">
                <a:solidFill>
                  <a:srgbClr val="13405D"/>
                </a:solidFill>
                <a:latin typeface="Arial"/>
                <a:cs typeface="Arial"/>
              </a:rPr>
              <a:t>có </a:t>
            </a:r>
            <a:r>
              <a:rPr sz="1400" i="1" spc="-20" dirty="0">
                <a:solidFill>
                  <a:srgbClr val="13405D"/>
                </a:solidFill>
                <a:latin typeface="Arial"/>
                <a:cs typeface="Arial"/>
              </a:rPr>
              <a:t>phải </a:t>
            </a:r>
            <a:r>
              <a:rPr sz="1400" i="1" spc="-100" dirty="0">
                <a:solidFill>
                  <a:srgbClr val="13405D"/>
                </a:solidFill>
                <a:latin typeface="Arial"/>
                <a:cs typeface="Arial"/>
              </a:rPr>
              <a:t>số </a:t>
            </a:r>
            <a:r>
              <a:rPr sz="1400" i="1" spc="-20" dirty="0">
                <a:solidFill>
                  <a:srgbClr val="13405D"/>
                </a:solidFill>
                <a:latin typeface="Arial"/>
                <a:cs typeface="Arial"/>
              </a:rPr>
              <a:t>máy </a:t>
            </a:r>
            <a:r>
              <a:rPr sz="1400" i="1" spc="-55" dirty="0">
                <a:solidFill>
                  <a:srgbClr val="13405D"/>
                </a:solidFill>
                <a:latin typeface="Arial"/>
                <a:cs typeface="Arial"/>
              </a:rPr>
              <a:t>của </a:t>
            </a:r>
            <a:r>
              <a:rPr sz="1400" i="1" spc="-20" dirty="0">
                <a:solidFill>
                  <a:srgbClr val="13405D"/>
                </a:solidFill>
                <a:latin typeface="Arial"/>
                <a:cs typeface="Arial"/>
              </a:rPr>
              <a:t>anh </a:t>
            </a:r>
            <a:r>
              <a:rPr sz="1400" i="1" spc="-50" dirty="0">
                <a:solidFill>
                  <a:srgbClr val="13405D"/>
                </a:solidFill>
                <a:latin typeface="Arial"/>
                <a:cs typeface="Arial"/>
              </a:rPr>
              <a:t>(chị) </a:t>
            </a:r>
            <a:r>
              <a:rPr sz="1400" i="1" spc="-80" dirty="0">
                <a:solidFill>
                  <a:srgbClr val="13405D"/>
                </a:solidFill>
                <a:latin typeface="Arial"/>
                <a:cs typeface="Arial"/>
              </a:rPr>
              <a:t>A </a:t>
            </a:r>
            <a:r>
              <a:rPr sz="1400" i="1" spc="-30" dirty="0">
                <a:solidFill>
                  <a:srgbClr val="13405D"/>
                </a:solidFill>
                <a:latin typeface="Arial"/>
                <a:cs typeface="Arial"/>
              </a:rPr>
              <a:t>không </a:t>
            </a:r>
            <a:r>
              <a:rPr sz="1400" i="1" spc="-130" dirty="0">
                <a:solidFill>
                  <a:srgbClr val="13405D"/>
                </a:solidFill>
                <a:latin typeface="Arial"/>
                <a:cs typeface="Arial"/>
              </a:rPr>
              <a:t>ạ? </a:t>
            </a:r>
            <a:r>
              <a:rPr sz="1400" i="1" spc="-120" dirty="0">
                <a:solidFill>
                  <a:srgbClr val="13405D"/>
                </a:solidFill>
                <a:latin typeface="Arial"/>
                <a:cs typeface="Arial"/>
              </a:rPr>
              <a:t>Em </a:t>
            </a:r>
            <a:r>
              <a:rPr sz="1400" i="1" spc="-15" dirty="0">
                <a:solidFill>
                  <a:srgbClr val="13405D"/>
                </a:solidFill>
                <a:latin typeface="Arial"/>
                <a:cs typeface="Arial"/>
              </a:rPr>
              <a:t>là </a:t>
            </a:r>
            <a:r>
              <a:rPr sz="1400" i="1" spc="-120" dirty="0">
                <a:solidFill>
                  <a:srgbClr val="13405D"/>
                </a:solidFill>
                <a:latin typeface="Arial"/>
                <a:cs typeface="Arial"/>
              </a:rPr>
              <a:t>B,  </a:t>
            </a:r>
            <a:r>
              <a:rPr sz="1400" i="1" spc="-50" dirty="0">
                <a:solidFill>
                  <a:srgbClr val="13405D"/>
                </a:solidFill>
                <a:latin typeface="Arial"/>
                <a:cs typeface="Arial"/>
              </a:rPr>
              <a:t>kỹ </a:t>
            </a:r>
            <a:r>
              <a:rPr sz="1400" i="1" dirty="0">
                <a:solidFill>
                  <a:srgbClr val="13405D"/>
                </a:solidFill>
                <a:latin typeface="Arial"/>
                <a:cs typeface="Arial"/>
              </a:rPr>
              <a:t>thuật </a:t>
            </a:r>
            <a:r>
              <a:rPr sz="1400" i="1" spc="-15" dirty="0">
                <a:solidFill>
                  <a:srgbClr val="13405D"/>
                </a:solidFill>
                <a:latin typeface="Arial"/>
                <a:cs typeface="Arial"/>
              </a:rPr>
              <a:t>mạng </a:t>
            </a:r>
            <a:r>
              <a:rPr sz="1400" i="1" spc="-160" dirty="0">
                <a:solidFill>
                  <a:srgbClr val="13405D"/>
                </a:solidFill>
                <a:latin typeface="Arial"/>
                <a:cs typeface="Arial"/>
              </a:rPr>
              <a:t>FPT </a:t>
            </a:r>
            <a:r>
              <a:rPr sz="1400" i="1" spc="-60" dirty="0">
                <a:solidFill>
                  <a:srgbClr val="13405D"/>
                </a:solidFill>
                <a:latin typeface="Arial"/>
                <a:cs typeface="Arial"/>
              </a:rPr>
              <a:t>ạ. </a:t>
            </a:r>
            <a:r>
              <a:rPr sz="1400" i="1" spc="-35" dirty="0">
                <a:solidFill>
                  <a:srgbClr val="13405D"/>
                </a:solidFill>
                <a:latin typeface="Arial"/>
                <a:cs typeface="Arial"/>
              </a:rPr>
              <a:t>Anh </a:t>
            </a:r>
            <a:r>
              <a:rPr sz="1400" i="1" spc="-50" dirty="0">
                <a:solidFill>
                  <a:srgbClr val="13405D"/>
                </a:solidFill>
                <a:latin typeface="Arial"/>
                <a:cs typeface="Arial"/>
              </a:rPr>
              <a:t>(chị) </a:t>
            </a:r>
            <a:r>
              <a:rPr sz="1400" i="1" spc="-80" dirty="0">
                <a:solidFill>
                  <a:srgbClr val="13405D"/>
                </a:solidFill>
                <a:latin typeface="Arial"/>
                <a:cs typeface="Arial"/>
              </a:rPr>
              <a:t>có </a:t>
            </a:r>
            <a:r>
              <a:rPr sz="1400" i="1" spc="-25" dirty="0">
                <a:solidFill>
                  <a:srgbClr val="13405D"/>
                </a:solidFill>
                <a:latin typeface="Arial"/>
                <a:cs typeface="Arial"/>
              </a:rPr>
              <a:t>nhà </a:t>
            </a:r>
            <a:r>
              <a:rPr sz="1400" i="1" spc="-30" dirty="0">
                <a:solidFill>
                  <a:srgbClr val="13405D"/>
                </a:solidFill>
                <a:latin typeface="Arial"/>
                <a:cs typeface="Arial"/>
              </a:rPr>
              <a:t>không </a:t>
            </a:r>
            <a:r>
              <a:rPr sz="1400" i="1" spc="-75" dirty="0">
                <a:solidFill>
                  <a:srgbClr val="13405D"/>
                </a:solidFill>
                <a:latin typeface="Arial"/>
                <a:cs typeface="Arial"/>
              </a:rPr>
              <a:t>để </a:t>
            </a:r>
            <a:r>
              <a:rPr sz="1400" i="1" spc="-50" dirty="0">
                <a:solidFill>
                  <a:srgbClr val="13405D"/>
                </a:solidFill>
                <a:latin typeface="Arial"/>
                <a:cs typeface="Arial"/>
              </a:rPr>
              <a:t>em  </a:t>
            </a:r>
            <a:r>
              <a:rPr sz="1400" i="1" spc="-20" dirty="0">
                <a:solidFill>
                  <a:srgbClr val="13405D"/>
                </a:solidFill>
                <a:latin typeface="Arial"/>
                <a:cs typeface="Arial"/>
              </a:rPr>
              <a:t>qua </a:t>
            </a:r>
            <a:r>
              <a:rPr sz="1400" i="1" spc="-50" dirty="0">
                <a:solidFill>
                  <a:srgbClr val="13405D"/>
                </a:solidFill>
                <a:latin typeface="Arial"/>
                <a:cs typeface="Arial"/>
              </a:rPr>
              <a:t>chuyển </a:t>
            </a:r>
            <a:r>
              <a:rPr sz="1400" i="1" spc="-15" dirty="0">
                <a:solidFill>
                  <a:srgbClr val="13405D"/>
                </a:solidFill>
                <a:latin typeface="Arial"/>
                <a:cs typeface="Arial"/>
              </a:rPr>
              <a:t>đổi </a:t>
            </a:r>
            <a:r>
              <a:rPr sz="1400" i="1" spc="-25" dirty="0">
                <a:solidFill>
                  <a:srgbClr val="13405D"/>
                </a:solidFill>
                <a:latin typeface="Arial"/>
                <a:cs typeface="Arial"/>
              </a:rPr>
              <a:t>modem </a:t>
            </a:r>
            <a:r>
              <a:rPr sz="1400" i="1" dirty="0">
                <a:solidFill>
                  <a:srgbClr val="13405D"/>
                </a:solidFill>
                <a:latin typeface="Arial"/>
                <a:cs typeface="Arial"/>
              </a:rPr>
              <a:t>wifi </a:t>
            </a:r>
            <a:r>
              <a:rPr sz="1400" i="1" spc="-50" dirty="0">
                <a:solidFill>
                  <a:srgbClr val="13405D"/>
                </a:solidFill>
                <a:latin typeface="Arial"/>
                <a:cs typeface="Arial"/>
              </a:rPr>
              <a:t>6 cho </a:t>
            </a:r>
            <a:r>
              <a:rPr sz="1400" i="1" spc="-15" dirty="0">
                <a:solidFill>
                  <a:srgbClr val="13405D"/>
                </a:solidFill>
                <a:latin typeface="Arial"/>
                <a:cs typeface="Arial"/>
              </a:rPr>
              <a:t>nhà anh </a:t>
            </a:r>
            <a:r>
              <a:rPr sz="1400" i="1" spc="-40" dirty="0">
                <a:solidFill>
                  <a:srgbClr val="13405D"/>
                </a:solidFill>
                <a:latin typeface="Arial"/>
                <a:cs typeface="Arial"/>
              </a:rPr>
              <a:t>(chị) </a:t>
            </a:r>
            <a:r>
              <a:rPr sz="1400" i="1" spc="-125" dirty="0">
                <a:solidFill>
                  <a:srgbClr val="13405D"/>
                </a:solidFill>
                <a:latin typeface="Arial"/>
                <a:cs typeface="Arial"/>
              </a:rPr>
              <a:t>ạ?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719443" y="4293514"/>
            <a:ext cx="19050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360" dirty="0">
                <a:solidFill>
                  <a:srgbClr val="13405D"/>
                </a:solidFill>
                <a:latin typeface="Verdana"/>
                <a:cs typeface="Verdana"/>
              </a:rPr>
              <a:t>”</a:t>
            </a:r>
            <a:endParaRPr sz="3600">
              <a:latin typeface="Verdana"/>
              <a:cs typeface="Verdan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232151" y="3483661"/>
            <a:ext cx="19050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360" dirty="0">
                <a:solidFill>
                  <a:srgbClr val="13405D"/>
                </a:solidFill>
                <a:latin typeface="Verdana"/>
                <a:cs typeface="Verdana"/>
              </a:rPr>
              <a:t>“</a:t>
            </a:r>
            <a:endParaRPr sz="36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985005" y="2646933"/>
            <a:ext cx="1174115" cy="1172845"/>
            <a:chOff x="3985005" y="2646933"/>
            <a:chExt cx="1174115" cy="1172845"/>
          </a:xfrm>
        </p:grpSpPr>
        <p:sp>
          <p:nvSpPr>
            <p:cNvPr id="3" name="object 3"/>
            <p:cNvSpPr/>
            <p:nvPr/>
          </p:nvSpPr>
          <p:spPr>
            <a:xfrm>
              <a:off x="3991355" y="2653283"/>
              <a:ext cx="1161415" cy="1160145"/>
            </a:xfrm>
            <a:custGeom>
              <a:avLst/>
              <a:gdLst/>
              <a:ahLst/>
              <a:cxnLst/>
              <a:rect l="l" t="t" r="r" b="b"/>
              <a:pathLst>
                <a:path w="1161414" h="1160145">
                  <a:moveTo>
                    <a:pt x="0" y="579882"/>
                  </a:moveTo>
                  <a:lnTo>
                    <a:pt x="1924" y="532318"/>
                  </a:lnTo>
                  <a:lnTo>
                    <a:pt x="7599" y="485813"/>
                  </a:lnTo>
                  <a:lnTo>
                    <a:pt x="16875" y="440518"/>
                  </a:lnTo>
                  <a:lnTo>
                    <a:pt x="29602" y="396581"/>
                  </a:lnTo>
                  <a:lnTo>
                    <a:pt x="45630" y="354151"/>
                  </a:lnTo>
                  <a:lnTo>
                    <a:pt x="64811" y="313377"/>
                  </a:lnTo>
                  <a:lnTo>
                    <a:pt x="86995" y="274409"/>
                  </a:lnTo>
                  <a:lnTo>
                    <a:pt x="112032" y="237396"/>
                  </a:lnTo>
                  <a:lnTo>
                    <a:pt x="139773" y="202487"/>
                  </a:lnTo>
                  <a:lnTo>
                    <a:pt x="170068" y="169830"/>
                  </a:lnTo>
                  <a:lnTo>
                    <a:pt x="202769" y="139576"/>
                  </a:lnTo>
                  <a:lnTo>
                    <a:pt x="237725" y="111873"/>
                  </a:lnTo>
                  <a:lnTo>
                    <a:pt x="274788" y="86871"/>
                  </a:lnTo>
                  <a:lnTo>
                    <a:pt x="313807" y="64718"/>
                  </a:lnTo>
                  <a:lnTo>
                    <a:pt x="354633" y="45565"/>
                  </a:lnTo>
                  <a:lnTo>
                    <a:pt x="397117" y="29559"/>
                  </a:lnTo>
                  <a:lnTo>
                    <a:pt x="441110" y="16850"/>
                  </a:lnTo>
                  <a:lnTo>
                    <a:pt x="486461" y="7588"/>
                  </a:lnTo>
                  <a:lnTo>
                    <a:pt x="533022" y="1922"/>
                  </a:lnTo>
                  <a:lnTo>
                    <a:pt x="580644" y="0"/>
                  </a:lnTo>
                  <a:lnTo>
                    <a:pt x="628265" y="1922"/>
                  </a:lnTo>
                  <a:lnTo>
                    <a:pt x="674826" y="7588"/>
                  </a:lnTo>
                  <a:lnTo>
                    <a:pt x="720177" y="16850"/>
                  </a:lnTo>
                  <a:lnTo>
                    <a:pt x="764170" y="29559"/>
                  </a:lnTo>
                  <a:lnTo>
                    <a:pt x="806654" y="45565"/>
                  </a:lnTo>
                  <a:lnTo>
                    <a:pt x="847480" y="64718"/>
                  </a:lnTo>
                  <a:lnTo>
                    <a:pt x="886499" y="86871"/>
                  </a:lnTo>
                  <a:lnTo>
                    <a:pt x="923562" y="111873"/>
                  </a:lnTo>
                  <a:lnTo>
                    <a:pt x="958518" y="139576"/>
                  </a:lnTo>
                  <a:lnTo>
                    <a:pt x="991219" y="169830"/>
                  </a:lnTo>
                  <a:lnTo>
                    <a:pt x="1021514" y="202487"/>
                  </a:lnTo>
                  <a:lnTo>
                    <a:pt x="1049255" y="237396"/>
                  </a:lnTo>
                  <a:lnTo>
                    <a:pt x="1074292" y="274409"/>
                  </a:lnTo>
                  <a:lnTo>
                    <a:pt x="1096476" y="313377"/>
                  </a:lnTo>
                  <a:lnTo>
                    <a:pt x="1115657" y="354151"/>
                  </a:lnTo>
                  <a:lnTo>
                    <a:pt x="1131685" y="396581"/>
                  </a:lnTo>
                  <a:lnTo>
                    <a:pt x="1144412" y="440518"/>
                  </a:lnTo>
                  <a:lnTo>
                    <a:pt x="1153688" y="485813"/>
                  </a:lnTo>
                  <a:lnTo>
                    <a:pt x="1159363" y="532318"/>
                  </a:lnTo>
                  <a:lnTo>
                    <a:pt x="1161288" y="579882"/>
                  </a:lnTo>
                  <a:lnTo>
                    <a:pt x="1159363" y="627445"/>
                  </a:lnTo>
                  <a:lnTo>
                    <a:pt x="1153688" y="673950"/>
                  </a:lnTo>
                  <a:lnTo>
                    <a:pt x="1144412" y="719245"/>
                  </a:lnTo>
                  <a:lnTo>
                    <a:pt x="1131685" y="763182"/>
                  </a:lnTo>
                  <a:lnTo>
                    <a:pt x="1115657" y="805612"/>
                  </a:lnTo>
                  <a:lnTo>
                    <a:pt x="1096476" y="846386"/>
                  </a:lnTo>
                  <a:lnTo>
                    <a:pt x="1074292" y="885354"/>
                  </a:lnTo>
                  <a:lnTo>
                    <a:pt x="1049255" y="922367"/>
                  </a:lnTo>
                  <a:lnTo>
                    <a:pt x="1021514" y="957276"/>
                  </a:lnTo>
                  <a:lnTo>
                    <a:pt x="991219" y="989933"/>
                  </a:lnTo>
                  <a:lnTo>
                    <a:pt x="958518" y="1020187"/>
                  </a:lnTo>
                  <a:lnTo>
                    <a:pt x="923562" y="1047890"/>
                  </a:lnTo>
                  <a:lnTo>
                    <a:pt x="886499" y="1072892"/>
                  </a:lnTo>
                  <a:lnTo>
                    <a:pt x="847480" y="1095045"/>
                  </a:lnTo>
                  <a:lnTo>
                    <a:pt x="806654" y="1114198"/>
                  </a:lnTo>
                  <a:lnTo>
                    <a:pt x="764170" y="1130204"/>
                  </a:lnTo>
                  <a:lnTo>
                    <a:pt x="720177" y="1142913"/>
                  </a:lnTo>
                  <a:lnTo>
                    <a:pt x="674826" y="1152175"/>
                  </a:lnTo>
                  <a:lnTo>
                    <a:pt x="628265" y="1157841"/>
                  </a:lnTo>
                  <a:lnTo>
                    <a:pt x="580644" y="1159764"/>
                  </a:lnTo>
                  <a:lnTo>
                    <a:pt x="533022" y="1157841"/>
                  </a:lnTo>
                  <a:lnTo>
                    <a:pt x="486461" y="1152175"/>
                  </a:lnTo>
                  <a:lnTo>
                    <a:pt x="441110" y="1142913"/>
                  </a:lnTo>
                  <a:lnTo>
                    <a:pt x="397117" y="1130204"/>
                  </a:lnTo>
                  <a:lnTo>
                    <a:pt x="354633" y="1114198"/>
                  </a:lnTo>
                  <a:lnTo>
                    <a:pt x="313807" y="1095045"/>
                  </a:lnTo>
                  <a:lnTo>
                    <a:pt x="274788" y="1072892"/>
                  </a:lnTo>
                  <a:lnTo>
                    <a:pt x="237725" y="1047890"/>
                  </a:lnTo>
                  <a:lnTo>
                    <a:pt x="202769" y="1020187"/>
                  </a:lnTo>
                  <a:lnTo>
                    <a:pt x="170068" y="989933"/>
                  </a:lnTo>
                  <a:lnTo>
                    <a:pt x="139773" y="957276"/>
                  </a:lnTo>
                  <a:lnTo>
                    <a:pt x="112032" y="922367"/>
                  </a:lnTo>
                  <a:lnTo>
                    <a:pt x="86995" y="885354"/>
                  </a:lnTo>
                  <a:lnTo>
                    <a:pt x="64811" y="846386"/>
                  </a:lnTo>
                  <a:lnTo>
                    <a:pt x="45630" y="805612"/>
                  </a:lnTo>
                  <a:lnTo>
                    <a:pt x="29602" y="763182"/>
                  </a:lnTo>
                  <a:lnTo>
                    <a:pt x="16875" y="719245"/>
                  </a:lnTo>
                  <a:lnTo>
                    <a:pt x="7599" y="673950"/>
                  </a:lnTo>
                  <a:lnTo>
                    <a:pt x="1924" y="627445"/>
                  </a:lnTo>
                  <a:lnTo>
                    <a:pt x="0" y="579882"/>
                  </a:lnTo>
                  <a:close/>
                </a:path>
              </a:pathLst>
            </a:custGeom>
            <a:ln w="12700">
              <a:solidFill>
                <a:srgbClr val="246D9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4122435" y="2819607"/>
              <a:ext cx="899129" cy="82252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97840" y="308609"/>
            <a:ext cx="420878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25" dirty="0">
                <a:solidFill>
                  <a:srgbClr val="212A35"/>
                </a:solidFill>
              </a:rPr>
              <a:t>SWAP </a:t>
            </a:r>
            <a:r>
              <a:rPr sz="3200" spc="140" dirty="0">
                <a:solidFill>
                  <a:srgbClr val="212A35"/>
                </a:solidFill>
              </a:rPr>
              <a:t>WIFI </a:t>
            </a:r>
            <a:r>
              <a:rPr sz="3200" spc="135" dirty="0">
                <a:solidFill>
                  <a:srgbClr val="212A35"/>
                </a:solidFill>
              </a:rPr>
              <a:t>6 </a:t>
            </a:r>
            <a:r>
              <a:rPr sz="3200" b="0" spc="-110" dirty="0">
                <a:solidFill>
                  <a:srgbClr val="212A35"/>
                </a:solidFill>
                <a:latin typeface="Arial"/>
                <a:cs typeface="Arial"/>
              </a:rPr>
              <a:t>| </a:t>
            </a:r>
            <a:r>
              <a:rPr sz="3200" b="0" spc="-220" dirty="0">
                <a:solidFill>
                  <a:srgbClr val="212A35"/>
                </a:solidFill>
                <a:latin typeface="Arial"/>
                <a:cs typeface="Arial"/>
              </a:rPr>
              <a:t>Bước</a:t>
            </a:r>
            <a:r>
              <a:rPr sz="3200" b="0" spc="-310" dirty="0">
                <a:solidFill>
                  <a:srgbClr val="212A35"/>
                </a:solidFill>
                <a:latin typeface="Arial"/>
                <a:cs typeface="Arial"/>
              </a:rPr>
              <a:t> </a:t>
            </a:r>
            <a:r>
              <a:rPr sz="3200" b="0" spc="-55" dirty="0">
                <a:solidFill>
                  <a:srgbClr val="212A35"/>
                </a:solidFill>
                <a:latin typeface="Arial"/>
                <a:cs typeface="Arial"/>
              </a:rPr>
              <a:t>2</a:t>
            </a:r>
            <a:endParaRPr sz="32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431282" y="3343783"/>
            <a:ext cx="2907030" cy="8801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400" spc="-60" dirty="0">
                <a:solidFill>
                  <a:srgbClr val="13405D"/>
                </a:solidFill>
                <a:latin typeface="Arial"/>
                <a:cs typeface="Arial"/>
              </a:rPr>
              <a:t>Lợi </a:t>
            </a:r>
            <a:r>
              <a:rPr sz="1400" spc="-35" dirty="0">
                <a:solidFill>
                  <a:srgbClr val="13405D"/>
                </a:solidFill>
                <a:latin typeface="Arial"/>
                <a:cs typeface="Arial"/>
              </a:rPr>
              <a:t>ích </a:t>
            </a:r>
            <a:r>
              <a:rPr sz="1400" spc="35" dirty="0">
                <a:solidFill>
                  <a:srgbClr val="13405D"/>
                </a:solidFill>
                <a:latin typeface="Arial"/>
                <a:cs typeface="Arial"/>
              </a:rPr>
              <a:t>Modem </a:t>
            </a:r>
            <a:r>
              <a:rPr sz="1400" spc="-40" dirty="0">
                <a:solidFill>
                  <a:srgbClr val="13405D"/>
                </a:solidFill>
                <a:latin typeface="Arial"/>
                <a:cs typeface="Arial"/>
              </a:rPr>
              <a:t>WiFi </a:t>
            </a:r>
            <a:r>
              <a:rPr sz="1400" spc="-25" dirty="0">
                <a:solidFill>
                  <a:srgbClr val="13405D"/>
                </a:solidFill>
                <a:latin typeface="Arial"/>
                <a:cs typeface="Arial"/>
              </a:rPr>
              <a:t>6 </a:t>
            </a:r>
            <a:r>
              <a:rPr sz="1400" spc="10" dirty="0">
                <a:solidFill>
                  <a:srgbClr val="13405D"/>
                </a:solidFill>
                <a:latin typeface="Arial"/>
                <a:cs typeface="Arial"/>
              </a:rPr>
              <a:t>mang </a:t>
            </a:r>
            <a:r>
              <a:rPr sz="1400" spc="-10" dirty="0">
                <a:solidFill>
                  <a:srgbClr val="13405D"/>
                </a:solidFill>
                <a:latin typeface="Arial"/>
                <a:cs typeface="Arial"/>
              </a:rPr>
              <a:t>lại </a:t>
            </a:r>
            <a:r>
              <a:rPr sz="1400" spc="-5" dirty="0">
                <a:solidFill>
                  <a:srgbClr val="13405D"/>
                </a:solidFill>
                <a:latin typeface="Arial"/>
                <a:cs typeface="Arial"/>
              </a:rPr>
              <a:t>cho  </a:t>
            </a:r>
            <a:r>
              <a:rPr sz="1400" spc="-20" dirty="0">
                <a:solidFill>
                  <a:srgbClr val="13405D"/>
                </a:solidFill>
                <a:latin typeface="Arial"/>
                <a:cs typeface="Arial"/>
              </a:rPr>
              <a:t>khách </a:t>
            </a:r>
            <a:r>
              <a:rPr sz="1400" dirty="0">
                <a:solidFill>
                  <a:srgbClr val="13405D"/>
                </a:solidFill>
                <a:latin typeface="Arial"/>
                <a:cs typeface="Arial"/>
              </a:rPr>
              <a:t>hàng </a:t>
            </a:r>
            <a:r>
              <a:rPr sz="1400" i="1" spc="-70" dirty="0">
                <a:solidFill>
                  <a:srgbClr val="13405D"/>
                </a:solidFill>
                <a:latin typeface="Arial"/>
                <a:cs typeface="Arial"/>
              </a:rPr>
              <a:t>(Tốc </a:t>
            </a:r>
            <a:r>
              <a:rPr sz="1400" i="1" spc="-30" dirty="0">
                <a:solidFill>
                  <a:srgbClr val="13405D"/>
                </a:solidFill>
                <a:latin typeface="Arial"/>
                <a:cs typeface="Arial"/>
              </a:rPr>
              <a:t>độ </a:t>
            </a:r>
            <a:r>
              <a:rPr sz="1400" i="1" dirty="0">
                <a:solidFill>
                  <a:srgbClr val="13405D"/>
                </a:solidFill>
                <a:latin typeface="Arial"/>
                <a:cs typeface="Arial"/>
              </a:rPr>
              <a:t>nhanh </a:t>
            </a:r>
            <a:r>
              <a:rPr sz="1400" i="1" spc="145" dirty="0">
                <a:solidFill>
                  <a:srgbClr val="13405D"/>
                </a:solidFill>
                <a:latin typeface="Arial"/>
                <a:cs typeface="Arial"/>
              </a:rPr>
              <a:t>&amp; </a:t>
            </a:r>
            <a:r>
              <a:rPr sz="1400" i="1" spc="-15" dirty="0">
                <a:solidFill>
                  <a:srgbClr val="13405D"/>
                </a:solidFill>
                <a:latin typeface="Arial"/>
                <a:cs typeface="Arial"/>
              </a:rPr>
              <a:t>ổn</a:t>
            </a:r>
            <a:r>
              <a:rPr sz="1400" i="1" spc="-160" dirty="0">
                <a:solidFill>
                  <a:srgbClr val="13405D"/>
                </a:solidFill>
                <a:latin typeface="Arial"/>
                <a:cs typeface="Arial"/>
              </a:rPr>
              <a:t> </a:t>
            </a:r>
            <a:r>
              <a:rPr sz="1400" i="1" spc="5" dirty="0">
                <a:solidFill>
                  <a:srgbClr val="13405D"/>
                </a:solidFill>
                <a:latin typeface="Arial"/>
                <a:cs typeface="Arial"/>
              </a:rPr>
              <a:t>định  </a:t>
            </a:r>
            <a:r>
              <a:rPr sz="1400" i="1" spc="-40" dirty="0">
                <a:solidFill>
                  <a:srgbClr val="13405D"/>
                </a:solidFill>
                <a:latin typeface="Arial"/>
                <a:cs typeface="Arial"/>
              </a:rPr>
              <a:t>hơn; </a:t>
            </a:r>
            <a:r>
              <a:rPr sz="1400" i="1" spc="-65" dirty="0">
                <a:solidFill>
                  <a:srgbClr val="13405D"/>
                </a:solidFill>
                <a:latin typeface="Arial"/>
                <a:cs typeface="Arial"/>
              </a:rPr>
              <a:t>Bảo </a:t>
            </a:r>
            <a:r>
              <a:rPr sz="1400" i="1" spc="20" dirty="0">
                <a:solidFill>
                  <a:srgbClr val="13405D"/>
                </a:solidFill>
                <a:latin typeface="Arial"/>
                <a:cs typeface="Arial"/>
              </a:rPr>
              <a:t>mật </a:t>
            </a:r>
            <a:r>
              <a:rPr sz="1400" i="1" spc="30" dirty="0">
                <a:solidFill>
                  <a:srgbClr val="13405D"/>
                </a:solidFill>
                <a:latin typeface="Arial"/>
                <a:cs typeface="Arial"/>
              </a:rPr>
              <a:t>tốt </a:t>
            </a:r>
            <a:r>
              <a:rPr sz="1400" i="1" spc="-40" dirty="0">
                <a:solidFill>
                  <a:srgbClr val="13405D"/>
                </a:solidFill>
                <a:latin typeface="Arial"/>
                <a:cs typeface="Arial"/>
              </a:rPr>
              <a:t>hơn; </a:t>
            </a:r>
            <a:r>
              <a:rPr sz="1400" i="1" spc="-25" dirty="0">
                <a:solidFill>
                  <a:srgbClr val="13405D"/>
                </a:solidFill>
                <a:latin typeface="Arial"/>
                <a:cs typeface="Arial"/>
              </a:rPr>
              <a:t>Tiết </a:t>
            </a:r>
            <a:r>
              <a:rPr sz="1400" i="1" spc="-10" dirty="0">
                <a:solidFill>
                  <a:srgbClr val="13405D"/>
                </a:solidFill>
                <a:latin typeface="Arial"/>
                <a:cs typeface="Arial"/>
              </a:rPr>
              <a:t>kiệm </a:t>
            </a:r>
            <a:r>
              <a:rPr sz="1400" i="1" spc="-5" dirty="0">
                <a:solidFill>
                  <a:srgbClr val="13405D"/>
                </a:solidFill>
                <a:latin typeface="Arial"/>
                <a:cs typeface="Arial"/>
              </a:rPr>
              <a:t>năng  </a:t>
            </a:r>
            <a:r>
              <a:rPr sz="1400" i="1" spc="-25" dirty="0">
                <a:solidFill>
                  <a:srgbClr val="13405D"/>
                </a:solidFill>
                <a:latin typeface="Arial"/>
                <a:cs typeface="Arial"/>
              </a:rPr>
              <a:t>lượng </a:t>
            </a:r>
            <a:r>
              <a:rPr sz="1400" i="1" spc="-40" dirty="0">
                <a:solidFill>
                  <a:srgbClr val="13405D"/>
                </a:solidFill>
                <a:latin typeface="Arial"/>
                <a:cs typeface="Arial"/>
              </a:rPr>
              <a:t>hơn; </a:t>
            </a:r>
            <a:r>
              <a:rPr sz="1400" i="1" spc="-55" dirty="0">
                <a:solidFill>
                  <a:srgbClr val="13405D"/>
                </a:solidFill>
                <a:latin typeface="Arial"/>
                <a:cs typeface="Arial"/>
              </a:rPr>
              <a:t>Tương </a:t>
            </a:r>
            <a:r>
              <a:rPr sz="1400" i="1" spc="-15" dirty="0">
                <a:solidFill>
                  <a:srgbClr val="13405D"/>
                </a:solidFill>
                <a:latin typeface="Arial"/>
                <a:cs typeface="Arial"/>
              </a:rPr>
              <a:t>thích </a:t>
            </a:r>
            <a:r>
              <a:rPr sz="1400" i="1" spc="30" dirty="0">
                <a:solidFill>
                  <a:srgbClr val="13405D"/>
                </a:solidFill>
                <a:latin typeface="Arial"/>
                <a:cs typeface="Arial"/>
              </a:rPr>
              <a:t>tốt</a:t>
            </a:r>
            <a:r>
              <a:rPr sz="1400" i="1" spc="15" dirty="0">
                <a:solidFill>
                  <a:srgbClr val="13405D"/>
                </a:solidFill>
                <a:latin typeface="Arial"/>
                <a:cs typeface="Arial"/>
              </a:rPr>
              <a:t> </a:t>
            </a:r>
            <a:r>
              <a:rPr sz="1400" i="1" spc="-40" dirty="0">
                <a:solidFill>
                  <a:srgbClr val="13405D"/>
                </a:solidFill>
                <a:latin typeface="Arial"/>
                <a:cs typeface="Arial"/>
              </a:rPr>
              <a:t>hơn).</a:t>
            </a:r>
            <a:endParaRPr sz="14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431282" y="2840862"/>
            <a:ext cx="125095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135" dirty="0">
                <a:solidFill>
                  <a:srgbClr val="13405D"/>
                </a:solidFill>
                <a:latin typeface="Arial"/>
                <a:cs typeface="Arial"/>
              </a:rPr>
              <a:t>Lợi </a:t>
            </a:r>
            <a:r>
              <a:rPr sz="1600" b="1" spc="-75" dirty="0">
                <a:solidFill>
                  <a:srgbClr val="13405D"/>
                </a:solidFill>
                <a:latin typeface="Arial"/>
                <a:cs typeface="Arial"/>
              </a:rPr>
              <a:t>ích </a:t>
            </a:r>
            <a:r>
              <a:rPr sz="1600" b="1" spc="-55" dirty="0">
                <a:solidFill>
                  <a:srgbClr val="13405D"/>
                </a:solidFill>
                <a:latin typeface="Arial"/>
                <a:cs typeface="Arial"/>
              </a:rPr>
              <a:t>WiFi</a:t>
            </a:r>
            <a:r>
              <a:rPr sz="1600" b="1" spc="-195" dirty="0">
                <a:solidFill>
                  <a:srgbClr val="13405D"/>
                </a:solidFill>
                <a:latin typeface="Arial"/>
                <a:cs typeface="Arial"/>
              </a:rPr>
              <a:t> </a:t>
            </a:r>
            <a:r>
              <a:rPr sz="1600" b="1" dirty="0">
                <a:solidFill>
                  <a:srgbClr val="13405D"/>
                </a:solidFill>
                <a:latin typeface="Arial"/>
                <a:cs typeface="Arial"/>
              </a:rPr>
              <a:t>6</a:t>
            </a:r>
            <a:endParaRPr sz="16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453641" y="3343783"/>
            <a:ext cx="226123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35" dirty="0">
                <a:solidFill>
                  <a:srgbClr val="13405D"/>
                </a:solidFill>
                <a:latin typeface="Arial"/>
                <a:cs typeface="Arial"/>
              </a:rPr>
              <a:t>Modem </a:t>
            </a:r>
            <a:r>
              <a:rPr sz="1400" spc="-35" dirty="0">
                <a:solidFill>
                  <a:srgbClr val="13405D"/>
                </a:solidFill>
                <a:latin typeface="Arial"/>
                <a:cs typeface="Arial"/>
              </a:rPr>
              <a:t>WiFi </a:t>
            </a:r>
            <a:r>
              <a:rPr sz="1400" spc="-25" dirty="0">
                <a:solidFill>
                  <a:srgbClr val="13405D"/>
                </a:solidFill>
                <a:latin typeface="Arial"/>
                <a:cs typeface="Arial"/>
              </a:rPr>
              <a:t>6 </a:t>
            </a:r>
            <a:r>
              <a:rPr sz="1400" spc="-35" dirty="0">
                <a:solidFill>
                  <a:srgbClr val="13405D"/>
                </a:solidFill>
                <a:latin typeface="Arial"/>
                <a:cs typeface="Arial"/>
              </a:rPr>
              <a:t>[Tên </a:t>
            </a:r>
            <a:r>
              <a:rPr sz="1400" spc="30" dirty="0">
                <a:solidFill>
                  <a:srgbClr val="13405D"/>
                </a:solidFill>
                <a:latin typeface="Arial"/>
                <a:cs typeface="Arial"/>
              </a:rPr>
              <a:t>thiết</a:t>
            </a:r>
            <a:r>
              <a:rPr sz="1400" dirty="0">
                <a:solidFill>
                  <a:srgbClr val="13405D"/>
                </a:solidFill>
                <a:latin typeface="Arial"/>
                <a:cs typeface="Arial"/>
              </a:rPr>
              <a:t> bị].</a:t>
            </a:r>
            <a:endParaRPr sz="14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078863" y="2840862"/>
            <a:ext cx="163385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90" dirty="0">
                <a:solidFill>
                  <a:srgbClr val="13405D"/>
                </a:solidFill>
                <a:latin typeface="Arial"/>
                <a:cs typeface="Arial"/>
              </a:rPr>
              <a:t>Giới </a:t>
            </a:r>
            <a:r>
              <a:rPr sz="1600" b="1" spc="-30" dirty="0">
                <a:solidFill>
                  <a:srgbClr val="13405D"/>
                </a:solidFill>
                <a:latin typeface="Arial"/>
                <a:cs typeface="Arial"/>
              </a:rPr>
              <a:t>thiệu </a:t>
            </a:r>
            <a:r>
              <a:rPr sz="1600" b="1" spc="-10" dirty="0">
                <a:solidFill>
                  <a:srgbClr val="13405D"/>
                </a:solidFill>
                <a:latin typeface="Arial"/>
                <a:cs typeface="Arial"/>
              </a:rPr>
              <a:t>thiết</a:t>
            </a:r>
            <a:r>
              <a:rPr sz="1600" b="1" spc="25" dirty="0">
                <a:solidFill>
                  <a:srgbClr val="13405D"/>
                </a:solidFill>
                <a:latin typeface="Arial"/>
                <a:cs typeface="Arial"/>
              </a:rPr>
              <a:t> </a:t>
            </a:r>
            <a:r>
              <a:rPr sz="1600" b="1" spc="-25" dirty="0">
                <a:solidFill>
                  <a:srgbClr val="13405D"/>
                </a:solidFill>
                <a:latin typeface="Arial"/>
                <a:cs typeface="Arial"/>
              </a:rPr>
              <a:t>bị</a:t>
            </a:r>
            <a:endParaRPr sz="16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470785" y="1571701"/>
            <a:ext cx="4272915" cy="6667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5"/>
              </a:spcBef>
            </a:pPr>
            <a:r>
              <a:rPr sz="1400" i="1" spc="-95" dirty="0">
                <a:solidFill>
                  <a:srgbClr val="13405D"/>
                </a:solidFill>
                <a:latin typeface="Arial"/>
                <a:cs typeface="Arial"/>
              </a:rPr>
              <a:t>Kỹ </a:t>
            </a:r>
            <a:r>
              <a:rPr sz="1400" i="1" dirty="0">
                <a:solidFill>
                  <a:srgbClr val="13405D"/>
                </a:solidFill>
                <a:latin typeface="Arial"/>
                <a:cs typeface="Arial"/>
              </a:rPr>
              <a:t>thuật </a:t>
            </a:r>
            <a:r>
              <a:rPr sz="1400" i="1" spc="-50" dirty="0">
                <a:solidFill>
                  <a:srgbClr val="13405D"/>
                </a:solidFill>
                <a:latin typeface="Arial"/>
                <a:cs typeface="Arial"/>
              </a:rPr>
              <a:t>đến </a:t>
            </a:r>
            <a:r>
              <a:rPr sz="1400" i="1" spc="-20" dirty="0">
                <a:solidFill>
                  <a:srgbClr val="13405D"/>
                </a:solidFill>
                <a:latin typeface="Arial"/>
                <a:cs typeface="Arial"/>
              </a:rPr>
              <a:t>nhà </a:t>
            </a:r>
            <a:r>
              <a:rPr sz="1400" i="1" spc="-50" dirty="0">
                <a:solidFill>
                  <a:srgbClr val="13405D"/>
                </a:solidFill>
                <a:latin typeface="Arial"/>
                <a:cs typeface="Arial"/>
              </a:rPr>
              <a:t>khách </a:t>
            </a:r>
            <a:r>
              <a:rPr sz="1400" i="1" spc="-40" dirty="0">
                <a:solidFill>
                  <a:srgbClr val="13405D"/>
                </a:solidFill>
                <a:latin typeface="Arial"/>
                <a:cs typeface="Arial"/>
              </a:rPr>
              <a:t>hàng, </a:t>
            </a:r>
            <a:r>
              <a:rPr sz="1400" i="1" spc="-70" dirty="0">
                <a:solidFill>
                  <a:srgbClr val="13405D"/>
                </a:solidFill>
                <a:latin typeface="Arial"/>
                <a:cs typeface="Arial"/>
              </a:rPr>
              <a:t>sau </a:t>
            </a:r>
            <a:r>
              <a:rPr sz="1400" i="1" spc="-20" dirty="0">
                <a:solidFill>
                  <a:srgbClr val="13405D"/>
                </a:solidFill>
                <a:latin typeface="Arial"/>
                <a:cs typeface="Arial"/>
              </a:rPr>
              <a:t>khi </a:t>
            </a:r>
            <a:r>
              <a:rPr sz="1400" i="1" spc="-55" dirty="0">
                <a:solidFill>
                  <a:srgbClr val="13405D"/>
                </a:solidFill>
                <a:latin typeface="Arial"/>
                <a:cs typeface="Arial"/>
              </a:rPr>
              <a:t>chào </a:t>
            </a:r>
            <a:r>
              <a:rPr sz="1400" i="1" spc="-15" dirty="0">
                <a:solidFill>
                  <a:srgbClr val="13405D"/>
                </a:solidFill>
                <a:latin typeface="Arial"/>
                <a:cs typeface="Arial"/>
              </a:rPr>
              <a:t>hỏi </a:t>
            </a:r>
            <a:r>
              <a:rPr sz="1400" i="1" spc="-60" dirty="0">
                <a:solidFill>
                  <a:srgbClr val="13405D"/>
                </a:solidFill>
                <a:latin typeface="Arial"/>
                <a:cs typeface="Arial"/>
              </a:rPr>
              <a:t>kỹ </a:t>
            </a:r>
            <a:r>
              <a:rPr sz="1400" i="1" dirty="0">
                <a:solidFill>
                  <a:srgbClr val="13405D"/>
                </a:solidFill>
                <a:latin typeface="Arial"/>
                <a:cs typeface="Arial"/>
              </a:rPr>
              <a:t>thuật  </a:t>
            </a:r>
            <a:r>
              <a:rPr sz="1400" i="1" spc="-20" dirty="0">
                <a:solidFill>
                  <a:srgbClr val="13405D"/>
                </a:solidFill>
                <a:latin typeface="Arial"/>
                <a:cs typeface="Arial"/>
              </a:rPr>
              <a:t>giới </a:t>
            </a:r>
            <a:r>
              <a:rPr sz="1400" i="1" spc="-25" dirty="0">
                <a:solidFill>
                  <a:srgbClr val="13405D"/>
                </a:solidFill>
                <a:latin typeface="Arial"/>
                <a:cs typeface="Arial"/>
              </a:rPr>
              <a:t>thiệu </a:t>
            </a:r>
            <a:r>
              <a:rPr sz="1400" i="1" spc="-30" dirty="0">
                <a:solidFill>
                  <a:srgbClr val="13405D"/>
                </a:solidFill>
                <a:latin typeface="Arial"/>
                <a:cs typeface="Arial"/>
              </a:rPr>
              <a:t>modem </a:t>
            </a:r>
            <a:r>
              <a:rPr sz="1400" i="1" spc="-10" dirty="0">
                <a:solidFill>
                  <a:srgbClr val="13405D"/>
                </a:solidFill>
                <a:latin typeface="Arial"/>
                <a:cs typeface="Arial"/>
              </a:rPr>
              <a:t>wifi </a:t>
            </a:r>
            <a:r>
              <a:rPr sz="1400" i="1" spc="-50" dirty="0">
                <a:solidFill>
                  <a:srgbClr val="13405D"/>
                </a:solidFill>
                <a:latin typeface="Arial"/>
                <a:cs typeface="Arial"/>
              </a:rPr>
              <a:t>6 </a:t>
            </a:r>
            <a:r>
              <a:rPr sz="1400" i="1" spc="-120" dirty="0">
                <a:solidFill>
                  <a:srgbClr val="13405D"/>
                </a:solidFill>
                <a:latin typeface="Arial"/>
                <a:cs typeface="Arial"/>
              </a:rPr>
              <a:t>sử </a:t>
            </a:r>
            <a:r>
              <a:rPr sz="1400" i="1" spc="-25" dirty="0">
                <a:solidFill>
                  <a:srgbClr val="13405D"/>
                </a:solidFill>
                <a:latin typeface="Arial"/>
                <a:cs typeface="Arial"/>
              </a:rPr>
              <a:t>dụng </a:t>
            </a:r>
            <a:r>
              <a:rPr sz="1400" i="1" spc="-75" dirty="0">
                <a:solidFill>
                  <a:srgbClr val="13405D"/>
                </a:solidFill>
                <a:latin typeface="Arial"/>
                <a:cs typeface="Arial"/>
              </a:rPr>
              <a:t>để </a:t>
            </a:r>
            <a:r>
              <a:rPr sz="1400" i="1" spc="-25" dirty="0">
                <a:solidFill>
                  <a:srgbClr val="13405D"/>
                </a:solidFill>
                <a:latin typeface="Arial"/>
                <a:cs typeface="Arial"/>
              </a:rPr>
              <a:t>nâng </a:t>
            </a:r>
            <a:r>
              <a:rPr sz="1400" i="1" spc="-65" dirty="0">
                <a:solidFill>
                  <a:srgbClr val="13405D"/>
                </a:solidFill>
                <a:latin typeface="Arial"/>
                <a:cs typeface="Arial"/>
              </a:rPr>
              <a:t>cấp </a:t>
            </a:r>
            <a:r>
              <a:rPr sz="1400" i="1" spc="-60" dirty="0">
                <a:solidFill>
                  <a:srgbClr val="13405D"/>
                </a:solidFill>
                <a:latin typeface="Arial"/>
                <a:cs typeface="Arial"/>
              </a:rPr>
              <a:t>cho </a:t>
            </a:r>
            <a:r>
              <a:rPr sz="1400" i="1" spc="-50" dirty="0">
                <a:solidFill>
                  <a:srgbClr val="13405D"/>
                </a:solidFill>
                <a:latin typeface="Arial"/>
                <a:cs typeface="Arial"/>
              </a:rPr>
              <a:t>khách  </a:t>
            </a:r>
            <a:r>
              <a:rPr sz="1400" i="1" spc="-20" dirty="0">
                <a:solidFill>
                  <a:srgbClr val="13405D"/>
                </a:solidFill>
                <a:latin typeface="Arial"/>
                <a:cs typeface="Arial"/>
              </a:rPr>
              <a:t>hàng </a:t>
            </a:r>
            <a:r>
              <a:rPr sz="1400" i="1" spc="114" dirty="0">
                <a:solidFill>
                  <a:srgbClr val="13405D"/>
                </a:solidFill>
                <a:latin typeface="Arial"/>
                <a:cs typeface="Arial"/>
              </a:rPr>
              <a:t>&amp; </a:t>
            </a:r>
            <a:r>
              <a:rPr sz="1400" i="1" spc="-15" dirty="0">
                <a:solidFill>
                  <a:srgbClr val="13405D"/>
                </a:solidFill>
                <a:latin typeface="Arial"/>
                <a:cs typeface="Arial"/>
              </a:rPr>
              <a:t>lợi </a:t>
            </a:r>
            <a:r>
              <a:rPr sz="1400" i="1" spc="-60" dirty="0">
                <a:solidFill>
                  <a:srgbClr val="13405D"/>
                </a:solidFill>
                <a:latin typeface="Arial"/>
                <a:cs typeface="Arial"/>
              </a:rPr>
              <a:t>ích </a:t>
            </a:r>
            <a:r>
              <a:rPr sz="1400" i="1" spc="-10" dirty="0">
                <a:solidFill>
                  <a:srgbClr val="13405D"/>
                </a:solidFill>
                <a:latin typeface="Arial"/>
                <a:cs typeface="Arial"/>
              </a:rPr>
              <a:t>mang </a:t>
            </a:r>
            <a:r>
              <a:rPr sz="1400" i="1" dirty="0">
                <a:solidFill>
                  <a:srgbClr val="13405D"/>
                </a:solidFill>
                <a:latin typeface="Arial"/>
                <a:cs typeface="Arial"/>
              </a:rPr>
              <a:t>lại </a:t>
            </a:r>
            <a:r>
              <a:rPr sz="1400" i="1" spc="-50" dirty="0">
                <a:solidFill>
                  <a:srgbClr val="13405D"/>
                </a:solidFill>
                <a:latin typeface="Arial"/>
                <a:cs typeface="Arial"/>
              </a:rPr>
              <a:t>cho </a:t>
            </a:r>
            <a:r>
              <a:rPr sz="1400" i="1" spc="-40" dirty="0">
                <a:solidFill>
                  <a:srgbClr val="13405D"/>
                </a:solidFill>
                <a:latin typeface="Arial"/>
                <a:cs typeface="Arial"/>
              </a:rPr>
              <a:t>khách</a:t>
            </a:r>
            <a:r>
              <a:rPr sz="1400" i="1" spc="-160" dirty="0">
                <a:solidFill>
                  <a:srgbClr val="13405D"/>
                </a:solidFill>
                <a:latin typeface="Arial"/>
                <a:cs typeface="Arial"/>
              </a:rPr>
              <a:t> </a:t>
            </a:r>
            <a:r>
              <a:rPr sz="1400" i="1" spc="-30" dirty="0">
                <a:solidFill>
                  <a:srgbClr val="13405D"/>
                </a:solidFill>
                <a:latin typeface="Arial"/>
                <a:cs typeface="Arial"/>
              </a:rPr>
              <a:t>hàng.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725539" y="2180031"/>
            <a:ext cx="19050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360" dirty="0">
                <a:solidFill>
                  <a:srgbClr val="13405D"/>
                </a:solidFill>
                <a:latin typeface="Verdana"/>
                <a:cs typeface="Verdana"/>
              </a:rPr>
              <a:t>”</a:t>
            </a:r>
            <a:endParaRPr sz="3600">
              <a:latin typeface="Verdana"/>
              <a:cs typeface="Verdan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238248" y="1370152"/>
            <a:ext cx="19050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360" dirty="0">
                <a:solidFill>
                  <a:srgbClr val="13405D"/>
                </a:solidFill>
                <a:latin typeface="Verdana"/>
                <a:cs typeface="Verdana"/>
              </a:rPr>
              <a:t>“</a:t>
            </a:r>
            <a:endParaRPr sz="36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97840" y="308609"/>
            <a:ext cx="420878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spc="25" dirty="0">
                <a:solidFill>
                  <a:srgbClr val="212A35"/>
                </a:solidFill>
                <a:latin typeface="Arial"/>
                <a:cs typeface="Arial"/>
              </a:rPr>
              <a:t>SWAP </a:t>
            </a:r>
            <a:r>
              <a:rPr sz="3200" b="1" spc="140" dirty="0">
                <a:solidFill>
                  <a:srgbClr val="212A35"/>
                </a:solidFill>
                <a:latin typeface="Arial"/>
                <a:cs typeface="Arial"/>
              </a:rPr>
              <a:t>WIFI </a:t>
            </a:r>
            <a:r>
              <a:rPr sz="3200" b="1" spc="135" dirty="0">
                <a:solidFill>
                  <a:srgbClr val="212A35"/>
                </a:solidFill>
                <a:latin typeface="Arial"/>
                <a:cs typeface="Arial"/>
              </a:rPr>
              <a:t>6 </a:t>
            </a:r>
            <a:r>
              <a:rPr sz="3200" spc="-110" dirty="0">
                <a:solidFill>
                  <a:srgbClr val="212A35"/>
                </a:solidFill>
                <a:latin typeface="Arial"/>
                <a:cs typeface="Arial"/>
              </a:rPr>
              <a:t>| </a:t>
            </a:r>
            <a:r>
              <a:rPr sz="3200" spc="-220" dirty="0">
                <a:solidFill>
                  <a:srgbClr val="212A35"/>
                </a:solidFill>
                <a:latin typeface="Arial"/>
                <a:cs typeface="Arial"/>
              </a:rPr>
              <a:t>Bước</a:t>
            </a:r>
            <a:r>
              <a:rPr sz="3200" spc="-310" dirty="0">
                <a:solidFill>
                  <a:srgbClr val="212A35"/>
                </a:solidFill>
                <a:latin typeface="Arial"/>
                <a:cs typeface="Arial"/>
              </a:rPr>
              <a:t> </a:t>
            </a:r>
            <a:r>
              <a:rPr sz="3200" spc="-55" dirty="0">
                <a:solidFill>
                  <a:srgbClr val="212A35"/>
                </a:solidFill>
                <a:latin typeface="Arial"/>
                <a:cs typeface="Arial"/>
              </a:rPr>
              <a:t>3</a:t>
            </a:r>
            <a:endParaRPr sz="32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470785" y="1571701"/>
            <a:ext cx="4272280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i="1" spc="-95" dirty="0">
                <a:solidFill>
                  <a:srgbClr val="13405D"/>
                </a:solidFill>
                <a:latin typeface="Arial"/>
                <a:cs typeface="Arial"/>
              </a:rPr>
              <a:t>Kỹ </a:t>
            </a:r>
            <a:r>
              <a:rPr sz="1400" i="1" dirty="0">
                <a:solidFill>
                  <a:srgbClr val="13405D"/>
                </a:solidFill>
                <a:latin typeface="Arial"/>
                <a:cs typeface="Arial"/>
              </a:rPr>
              <a:t>thuật </a:t>
            </a:r>
            <a:r>
              <a:rPr sz="1400" i="1" spc="-25" dirty="0">
                <a:solidFill>
                  <a:srgbClr val="13405D"/>
                </a:solidFill>
                <a:latin typeface="Arial"/>
                <a:cs typeface="Arial"/>
              </a:rPr>
              <a:t>xin </a:t>
            </a:r>
            <a:r>
              <a:rPr sz="1400" i="1" spc="-50" dirty="0">
                <a:solidFill>
                  <a:srgbClr val="13405D"/>
                </a:solidFill>
                <a:latin typeface="Arial"/>
                <a:cs typeface="Arial"/>
              </a:rPr>
              <a:t>phép khách </a:t>
            </a:r>
            <a:r>
              <a:rPr sz="1400" i="1" spc="-25" dirty="0">
                <a:solidFill>
                  <a:srgbClr val="13405D"/>
                </a:solidFill>
                <a:latin typeface="Arial"/>
                <a:cs typeface="Arial"/>
              </a:rPr>
              <a:t>hàng </a:t>
            </a:r>
            <a:r>
              <a:rPr sz="1400" i="1" spc="-45" dirty="0">
                <a:solidFill>
                  <a:srgbClr val="13405D"/>
                </a:solidFill>
                <a:latin typeface="Arial"/>
                <a:cs typeface="Arial"/>
              </a:rPr>
              <a:t>thực </a:t>
            </a:r>
            <a:r>
              <a:rPr sz="1400" i="1" spc="-35" dirty="0">
                <a:solidFill>
                  <a:srgbClr val="13405D"/>
                </a:solidFill>
                <a:latin typeface="Arial"/>
                <a:cs typeface="Arial"/>
              </a:rPr>
              <a:t>hiện </a:t>
            </a:r>
            <a:r>
              <a:rPr sz="1400" i="1" spc="-40" dirty="0">
                <a:solidFill>
                  <a:srgbClr val="13405D"/>
                </a:solidFill>
                <a:latin typeface="Arial"/>
                <a:cs typeface="Arial"/>
              </a:rPr>
              <a:t>khảo </a:t>
            </a:r>
            <a:r>
              <a:rPr sz="1400" i="1" spc="-50" dirty="0">
                <a:solidFill>
                  <a:srgbClr val="13405D"/>
                </a:solidFill>
                <a:latin typeface="Arial"/>
                <a:cs typeface="Arial"/>
              </a:rPr>
              <a:t>sát </a:t>
            </a:r>
            <a:r>
              <a:rPr sz="1400" i="1" spc="114" dirty="0">
                <a:solidFill>
                  <a:srgbClr val="13405D"/>
                </a:solidFill>
                <a:latin typeface="Arial"/>
                <a:cs typeface="Arial"/>
              </a:rPr>
              <a:t>&amp;</a:t>
            </a:r>
            <a:r>
              <a:rPr sz="1400" i="1" spc="315" dirty="0">
                <a:solidFill>
                  <a:srgbClr val="13405D"/>
                </a:solidFill>
                <a:latin typeface="Arial"/>
                <a:cs typeface="Arial"/>
              </a:rPr>
              <a:t> </a:t>
            </a:r>
            <a:r>
              <a:rPr sz="1400" i="1" spc="-15" dirty="0">
                <a:solidFill>
                  <a:srgbClr val="13405D"/>
                </a:solidFill>
                <a:latin typeface="Arial"/>
                <a:cs typeface="Arial"/>
              </a:rPr>
              <a:t>ghi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400" i="1" spc="-10" dirty="0">
                <a:solidFill>
                  <a:srgbClr val="13405D"/>
                </a:solidFill>
                <a:latin typeface="Arial"/>
                <a:cs typeface="Arial"/>
              </a:rPr>
              <a:t>nhận </a:t>
            </a:r>
            <a:r>
              <a:rPr sz="1400" i="1" dirty="0">
                <a:solidFill>
                  <a:srgbClr val="13405D"/>
                </a:solidFill>
                <a:latin typeface="Arial"/>
                <a:cs typeface="Arial"/>
              </a:rPr>
              <a:t>lại </a:t>
            </a:r>
            <a:r>
              <a:rPr sz="1400" i="1" spc="-5" dirty="0">
                <a:solidFill>
                  <a:srgbClr val="13405D"/>
                </a:solidFill>
                <a:latin typeface="Arial"/>
                <a:cs typeface="Arial"/>
              </a:rPr>
              <a:t>mô </a:t>
            </a:r>
            <a:r>
              <a:rPr sz="1400" i="1" spc="-20" dirty="0">
                <a:solidFill>
                  <a:srgbClr val="13405D"/>
                </a:solidFill>
                <a:latin typeface="Arial"/>
                <a:cs typeface="Arial"/>
              </a:rPr>
              <a:t>hình </a:t>
            </a:r>
            <a:r>
              <a:rPr sz="1400" i="1" spc="-10" dirty="0">
                <a:solidFill>
                  <a:srgbClr val="13405D"/>
                </a:solidFill>
                <a:latin typeface="Arial"/>
                <a:cs typeface="Arial"/>
              </a:rPr>
              <a:t>mạng </a:t>
            </a:r>
            <a:r>
              <a:rPr sz="1400" i="1" spc="-30" dirty="0">
                <a:solidFill>
                  <a:srgbClr val="13405D"/>
                </a:solidFill>
                <a:latin typeface="Arial"/>
                <a:cs typeface="Arial"/>
              </a:rPr>
              <a:t>hiện </a:t>
            </a:r>
            <a:r>
              <a:rPr sz="1400" i="1" spc="10" dirty="0">
                <a:solidFill>
                  <a:srgbClr val="13405D"/>
                </a:solidFill>
                <a:latin typeface="Arial"/>
                <a:cs typeface="Arial"/>
              </a:rPr>
              <a:t>tại </a:t>
            </a:r>
            <a:r>
              <a:rPr sz="1400" i="1" spc="-45" dirty="0">
                <a:solidFill>
                  <a:srgbClr val="13405D"/>
                </a:solidFill>
                <a:latin typeface="Arial"/>
                <a:cs typeface="Arial"/>
              </a:rPr>
              <a:t>của </a:t>
            </a:r>
            <a:r>
              <a:rPr sz="1400" i="1" spc="-40" dirty="0">
                <a:solidFill>
                  <a:srgbClr val="13405D"/>
                </a:solidFill>
                <a:latin typeface="Arial"/>
                <a:cs typeface="Arial"/>
              </a:rPr>
              <a:t>khách</a:t>
            </a:r>
            <a:r>
              <a:rPr sz="1400" i="1" spc="-130" dirty="0">
                <a:solidFill>
                  <a:srgbClr val="13405D"/>
                </a:solidFill>
                <a:latin typeface="Arial"/>
                <a:cs typeface="Arial"/>
              </a:rPr>
              <a:t> </a:t>
            </a:r>
            <a:r>
              <a:rPr sz="1400" i="1" spc="-30" dirty="0">
                <a:solidFill>
                  <a:srgbClr val="13405D"/>
                </a:solidFill>
                <a:latin typeface="Arial"/>
                <a:cs typeface="Arial"/>
              </a:rPr>
              <a:t>hàng.</a:t>
            </a:r>
            <a:endParaRPr sz="1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725539" y="1811782"/>
            <a:ext cx="1905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360" dirty="0">
                <a:solidFill>
                  <a:srgbClr val="13405D"/>
                </a:solidFill>
                <a:latin typeface="Verdana"/>
                <a:cs typeface="Verdana"/>
              </a:rPr>
              <a:t>”</a:t>
            </a:r>
            <a:endParaRPr sz="360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238248" y="1370152"/>
            <a:ext cx="19050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360" dirty="0">
                <a:solidFill>
                  <a:srgbClr val="13405D"/>
                </a:solidFill>
                <a:latin typeface="Verdana"/>
                <a:cs typeface="Verdana"/>
              </a:rPr>
              <a:t>“</a:t>
            </a:r>
            <a:endParaRPr sz="3600">
              <a:latin typeface="Verdana"/>
              <a:cs typeface="Verdana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1787398" y="2936494"/>
            <a:ext cx="1765300" cy="1417955"/>
            <a:chOff x="1787398" y="2936494"/>
            <a:chExt cx="1765300" cy="1417955"/>
          </a:xfrm>
        </p:grpSpPr>
        <p:sp>
          <p:nvSpPr>
            <p:cNvPr id="7" name="object 7"/>
            <p:cNvSpPr/>
            <p:nvPr/>
          </p:nvSpPr>
          <p:spPr>
            <a:xfrm>
              <a:off x="1793748" y="2942844"/>
              <a:ext cx="1088390" cy="897890"/>
            </a:xfrm>
            <a:custGeom>
              <a:avLst/>
              <a:gdLst/>
              <a:ahLst/>
              <a:cxnLst/>
              <a:rect l="l" t="t" r="r" b="b"/>
              <a:pathLst>
                <a:path w="1088389" h="897889">
                  <a:moveTo>
                    <a:pt x="0" y="89788"/>
                  </a:moveTo>
                  <a:lnTo>
                    <a:pt x="7046" y="54810"/>
                  </a:lnTo>
                  <a:lnTo>
                    <a:pt x="26273" y="26273"/>
                  </a:lnTo>
                  <a:lnTo>
                    <a:pt x="54810" y="7046"/>
                  </a:lnTo>
                  <a:lnTo>
                    <a:pt x="89788" y="0"/>
                  </a:lnTo>
                  <a:lnTo>
                    <a:pt x="998346" y="0"/>
                  </a:lnTo>
                  <a:lnTo>
                    <a:pt x="1033325" y="7046"/>
                  </a:lnTo>
                  <a:lnTo>
                    <a:pt x="1061862" y="26273"/>
                  </a:lnTo>
                  <a:lnTo>
                    <a:pt x="1081089" y="54810"/>
                  </a:lnTo>
                  <a:lnTo>
                    <a:pt x="1088135" y="89788"/>
                  </a:lnTo>
                  <a:lnTo>
                    <a:pt x="1088135" y="807847"/>
                  </a:lnTo>
                  <a:lnTo>
                    <a:pt x="1081089" y="842825"/>
                  </a:lnTo>
                  <a:lnTo>
                    <a:pt x="1061862" y="871362"/>
                  </a:lnTo>
                  <a:lnTo>
                    <a:pt x="1033325" y="890589"/>
                  </a:lnTo>
                  <a:lnTo>
                    <a:pt x="998346" y="897636"/>
                  </a:lnTo>
                  <a:lnTo>
                    <a:pt x="89788" y="897636"/>
                  </a:lnTo>
                  <a:lnTo>
                    <a:pt x="54810" y="890589"/>
                  </a:lnTo>
                  <a:lnTo>
                    <a:pt x="26273" y="871362"/>
                  </a:lnTo>
                  <a:lnTo>
                    <a:pt x="7046" y="842825"/>
                  </a:lnTo>
                  <a:lnTo>
                    <a:pt x="0" y="807847"/>
                  </a:lnTo>
                  <a:lnTo>
                    <a:pt x="0" y="89788"/>
                  </a:lnTo>
                  <a:close/>
                </a:path>
              </a:pathLst>
            </a:custGeom>
            <a:ln w="12700">
              <a:solidFill>
                <a:srgbClr val="1F5F8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034540" y="3646931"/>
              <a:ext cx="1518285" cy="707390"/>
            </a:xfrm>
            <a:custGeom>
              <a:avLst/>
              <a:gdLst/>
              <a:ahLst/>
              <a:cxnLst/>
              <a:rect l="l" t="t" r="r" b="b"/>
              <a:pathLst>
                <a:path w="1518285" h="707389">
                  <a:moveTo>
                    <a:pt x="1518158" y="481863"/>
                  </a:moveTo>
                  <a:lnTo>
                    <a:pt x="1513205" y="383387"/>
                  </a:lnTo>
                  <a:lnTo>
                    <a:pt x="1415923" y="423786"/>
                  </a:lnTo>
                  <a:lnTo>
                    <a:pt x="1444879" y="440245"/>
                  </a:lnTo>
                  <a:lnTo>
                    <a:pt x="1408874" y="481888"/>
                  </a:lnTo>
                  <a:lnTo>
                    <a:pt x="1369072" y="519747"/>
                  </a:lnTo>
                  <a:lnTo>
                    <a:pt x="1325765" y="553542"/>
                  </a:lnTo>
                  <a:lnTo>
                    <a:pt x="1279271" y="583031"/>
                  </a:lnTo>
                  <a:lnTo>
                    <a:pt x="1235875" y="605282"/>
                  </a:lnTo>
                  <a:lnTo>
                    <a:pt x="1191514" y="623468"/>
                  </a:lnTo>
                  <a:lnTo>
                    <a:pt x="1146378" y="637628"/>
                  </a:lnTo>
                  <a:lnTo>
                    <a:pt x="1100721" y="647852"/>
                  </a:lnTo>
                  <a:lnTo>
                    <a:pt x="1054760" y="654189"/>
                  </a:lnTo>
                  <a:lnTo>
                    <a:pt x="1008748" y="656717"/>
                  </a:lnTo>
                  <a:lnTo>
                    <a:pt x="962888" y="655472"/>
                  </a:lnTo>
                  <a:lnTo>
                    <a:pt x="917435" y="650544"/>
                  </a:lnTo>
                  <a:lnTo>
                    <a:pt x="872604" y="641997"/>
                  </a:lnTo>
                  <a:lnTo>
                    <a:pt x="828636" y="629881"/>
                  </a:lnTo>
                  <a:lnTo>
                    <a:pt x="785749" y="614260"/>
                  </a:lnTo>
                  <a:lnTo>
                    <a:pt x="744194" y="595210"/>
                  </a:lnTo>
                  <a:lnTo>
                    <a:pt x="704176" y="572782"/>
                  </a:lnTo>
                  <a:lnTo>
                    <a:pt x="665949" y="547039"/>
                  </a:lnTo>
                  <a:lnTo>
                    <a:pt x="629742" y="518058"/>
                  </a:lnTo>
                  <a:lnTo>
                    <a:pt x="595769" y="485902"/>
                  </a:lnTo>
                  <a:lnTo>
                    <a:pt x="564286" y="450608"/>
                  </a:lnTo>
                  <a:lnTo>
                    <a:pt x="535495" y="412280"/>
                  </a:lnTo>
                  <a:lnTo>
                    <a:pt x="518795" y="385572"/>
                  </a:lnTo>
                  <a:lnTo>
                    <a:pt x="929132" y="385572"/>
                  </a:lnTo>
                  <a:lnTo>
                    <a:pt x="944156" y="382549"/>
                  </a:lnTo>
                  <a:lnTo>
                    <a:pt x="956437" y="374281"/>
                  </a:lnTo>
                  <a:lnTo>
                    <a:pt x="964704" y="362026"/>
                  </a:lnTo>
                  <a:lnTo>
                    <a:pt x="967740" y="347014"/>
                  </a:lnTo>
                  <a:lnTo>
                    <a:pt x="967740" y="38608"/>
                  </a:lnTo>
                  <a:lnTo>
                    <a:pt x="964704" y="23583"/>
                  </a:lnTo>
                  <a:lnTo>
                    <a:pt x="956437" y="11303"/>
                  </a:lnTo>
                  <a:lnTo>
                    <a:pt x="944156" y="3035"/>
                  </a:lnTo>
                  <a:lnTo>
                    <a:pt x="929132" y="0"/>
                  </a:lnTo>
                  <a:lnTo>
                    <a:pt x="38608" y="0"/>
                  </a:lnTo>
                  <a:lnTo>
                    <a:pt x="23571" y="3035"/>
                  </a:lnTo>
                  <a:lnTo>
                    <a:pt x="11303" y="11303"/>
                  </a:lnTo>
                  <a:lnTo>
                    <a:pt x="3022" y="23583"/>
                  </a:lnTo>
                  <a:lnTo>
                    <a:pt x="0" y="38608"/>
                  </a:lnTo>
                  <a:lnTo>
                    <a:pt x="0" y="347014"/>
                  </a:lnTo>
                  <a:lnTo>
                    <a:pt x="3022" y="362026"/>
                  </a:lnTo>
                  <a:lnTo>
                    <a:pt x="11303" y="374281"/>
                  </a:lnTo>
                  <a:lnTo>
                    <a:pt x="23571" y="382549"/>
                  </a:lnTo>
                  <a:lnTo>
                    <a:pt x="38608" y="385572"/>
                  </a:lnTo>
                  <a:lnTo>
                    <a:pt x="483895" y="385572"/>
                  </a:lnTo>
                  <a:lnTo>
                    <a:pt x="465836" y="395833"/>
                  </a:lnTo>
                  <a:lnTo>
                    <a:pt x="492023" y="437870"/>
                  </a:lnTo>
                  <a:lnTo>
                    <a:pt x="521411" y="477583"/>
                  </a:lnTo>
                  <a:lnTo>
                    <a:pt x="553872" y="514769"/>
                  </a:lnTo>
                  <a:lnTo>
                    <a:pt x="589241" y="549249"/>
                  </a:lnTo>
                  <a:lnTo>
                    <a:pt x="627380" y="580859"/>
                  </a:lnTo>
                  <a:lnTo>
                    <a:pt x="666686" y="608558"/>
                  </a:lnTo>
                  <a:lnTo>
                    <a:pt x="707377" y="632764"/>
                  </a:lnTo>
                  <a:lnTo>
                    <a:pt x="749274" y="653529"/>
                  </a:lnTo>
                  <a:lnTo>
                    <a:pt x="792162" y="670852"/>
                  </a:lnTo>
                  <a:lnTo>
                    <a:pt x="835875" y="684771"/>
                  </a:lnTo>
                  <a:lnTo>
                    <a:pt x="880198" y="695312"/>
                  </a:lnTo>
                  <a:lnTo>
                    <a:pt x="924953" y="702500"/>
                  </a:lnTo>
                  <a:lnTo>
                    <a:pt x="969937" y="706361"/>
                  </a:lnTo>
                  <a:lnTo>
                    <a:pt x="1014971" y="706920"/>
                  </a:lnTo>
                  <a:lnTo>
                    <a:pt x="1059865" y="704202"/>
                  </a:lnTo>
                  <a:lnTo>
                    <a:pt x="1104417" y="698233"/>
                  </a:lnTo>
                  <a:lnTo>
                    <a:pt x="1148435" y="689038"/>
                  </a:lnTo>
                  <a:lnTo>
                    <a:pt x="1191729" y="676643"/>
                  </a:lnTo>
                  <a:lnTo>
                    <a:pt x="1234122" y="661073"/>
                  </a:lnTo>
                  <a:lnTo>
                    <a:pt x="1275410" y="642366"/>
                  </a:lnTo>
                  <a:lnTo>
                    <a:pt x="1315389" y="620522"/>
                  </a:lnTo>
                  <a:lnTo>
                    <a:pt x="1353896" y="595591"/>
                  </a:lnTo>
                  <a:lnTo>
                    <a:pt x="1390713" y="567588"/>
                  </a:lnTo>
                  <a:lnTo>
                    <a:pt x="1425663" y="536536"/>
                  </a:lnTo>
                  <a:lnTo>
                    <a:pt x="1458556" y="502462"/>
                  </a:lnTo>
                  <a:lnTo>
                    <a:pt x="1489202" y="465391"/>
                  </a:lnTo>
                  <a:lnTo>
                    <a:pt x="1518158" y="481863"/>
                  </a:lnTo>
                  <a:close/>
                </a:path>
              </a:pathLst>
            </a:custGeom>
            <a:solidFill>
              <a:srgbClr val="202E3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2266950" y="3740911"/>
            <a:ext cx="503555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spc="-55" dirty="0">
                <a:solidFill>
                  <a:srgbClr val="FFFFFF"/>
                </a:solidFill>
                <a:latin typeface="Arial"/>
                <a:cs typeface="Arial"/>
              </a:rPr>
              <a:t>Khảo</a:t>
            </a:r>
            <a:r>
              <a:rPr sz="1050" spc="-1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50" spc="-50" dirty="0">
                <a:solidFill>
                  <a:srgbClr val="FFFFFF"/>
                </a:solidFill>
                <a:latin typeface="Arial"/>
                <a:cs typeface="Arial"/>
              </a:rPr>
              <a:t>sát</a:t>
            </a:r>
            <a:endParaRPr sz="1050">
              <a:latin typeface="Arial"/>
              <a:cs typeface="Arial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3236722" y="2392956"/>
            <a:ext cx="1886585" cy="1454150"/>
            <a:chOff x="3236722" y="2392956"/>
            <a:chExt cx="1886585" cy="1454150"/>
          </a:xfrm>
        </p:grpSpPr>
        <p:sp>
          <p:nvSpPr>
            <p:cNvPr id="11" name="object 11"/>
            <p:cNvSpPr/>
            <p:nvPr/>
          </p:nvSpPr>
          <p:spPr>
            <a:xfrm>
              <a:off x="3243072" y="2942843"/>
              <a:ext cx="1088390" cy="897890"/>
            </a:xfrm>
            <a:custGeom>
              <a:avLst/>
              <a:gdLst/>
              <a:ahLst/>
              <a:cxnLst/>
              <a:rect l="l" t="t" r="r" b="b"/>
              <a:pathLst>
                <a:path w="1088389" h="897889">
                  <a:moveTo>
                    <a:pt x="0" y="89788"/>
                  </a:moveTo>
                  <a:lnTo>
                    <a:pt x="7046" y="54810"/>
                  </a:lnTo>
                  <a:lnTo>
                    <a:pt x="26273" y="26273"/>
                  </a:lnTo>
                  <a:lnTo>
                    <a:pt x="54810" y="7046"/>
                  </a:lnTo>
                  <a:lnTo>
                    <a:pt x="89788" y="0"/>
                  </a:lnTo>
                  <a:lnTo>
                    <a:pt x="998347" y="0"/>
                  </a:lnTo>
                  <a:lnTo>
                    <a:pt x="1033325" y="7046"/>
                  </a:lnTo>
                  <a:lnTo>
                    <a:pt x="1061862" y="26273"/>
                  </a:lnTo>
                  <a:lnTo>
                    <a:pt x="1081089" y="54810"/>
                  </a:lnTo>
                  <a:lnTo>
                    <a:pt x="1088136" y="89788"/>
                  </a:lnTo>
                  <a:lnTo>
                    <a:pt x="1088136" y="807847"/>
                  </a:lnTo>
                  <a:lnTo>
                    <a:pt x="1081089" y="842825"/>
                  </a:lnTo>
                  <a:lnTo>
                    <a:pt x="1061862" y="871362"/>
                  </a:lnTo>
                  <a:lnTo>
                    <a:pt x="1033325" y="890589"/>
                  </a:lnTo>
                  <a:lnTo>
                    <a:pt x="998347" y="897636"/>
                  </a:lnTo>
                  <a:lnTo>
                    <a:pt x="89788" y="897636"/>
                  </a:lnTo>
                  <a:lnTo>
                    <a:pt x="54810" y="890589"/>
                  </a:lnTo>
                  <a:lnTo>
                    <a:pt x="26273" y="871362"/>
                  </a:lnTo>
                  <a:lnTo>
                    <a:pt x="7046" y="842825"/>
                  </a:lnTo>
                  <a:lnTo>
                    <a:pt x="0" y="807847"/>
                  </a:lnTo>
                  <a:lnTo>
                    <a:pt x="0" y="89788"/>
                  </a:lnTo>
                  <a:close/>
                </a:path>
              </a:pathLst>
            </a:custGeom>
            <a:ln w="12700">
              <a:solidFill>
                <a:srgbClr val="2980B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483864" y="2392959"/>
              <a:ext cx="1639570" cy="742315"/>
            </a:xfrm>
            <a:custGeom>
              <a:avLst/>
              <a:gdLst/>
              <a:ahLst/>
              <a:cxnLst/>
              <a:rect l="l" t="t" r="r" b="b"/>
              <a:pathLst>
                <a:path w="1639570" h="742314">
                  <a:moveTo>
                    <a:pt x="1639189" y="259689"/>
                  </a:moveTo>
                  <a:lnTo>
                    <a:pt x="1610106" y="276199"/>
                  </a:lnTo>
                  <a:lnTo>
                    <a:pt x="1580464" y="239052"/>
                  </a:lnTo>
                  <a:lnTo>
                    <a:pt x="1548409" y="204139"/>
                  </a:lnTo>
                  <a:lnTo>
                    <a:pt x="1514068" y="171551"/>
                  </a:lnTo>
                  <a:lnTo>
                    <a:pt x="1477556" y="141439"/>
                  </a:lnTo>
                  <a:lnTo>
                    <a:pt x="1438998" y="113880"/>
                  </a:lnTo>
                  <a:lnTo>
                    <a:pt x="1398524" y="89001"/>
                  </a:lnTo>
                  <a:lnTo>
                    <a:pt x="1355178" y="66382"/>
                  </a:lnTo>
                  <a:lnTo>
                    <a:pt x="1310995" y="47129"/>
                  </a:lnTo>
                  <a:lnTo>
                    <a:pt x="1266126" y="31203"/>
                  </a:lnTo>
                  <a:lnTo>
                    <a:pt x="1220711" y="18580"/>
                  </a:lnTo>
                  <a:lnTo>
                    <a:pt x="1174915" y="9194"/>
                  </a:lnTo>
                  <a:lnTo>
                    <a:pt x="1128890" y="3022"/>
                  </a:lnTo>
                  <a:lnTo>
                    <a:pt x="1082814" y="0"/>
                  </a:lnTo>
                  <a:lnTo>
                    <a:pt x="1036828" y="101"/>
                  </a:lnTo>
                  <a:lnTo>
                    <a:pt x="991108" y="3276"/>
                  </a:lnTo>
                  <a:lnTo>
                    <a:pt x="945781" y="9486"/>
                  </a:lnTo>
                  <a:lnTo>
                    <a:pt x="901026" y="18681"/>
                  </a:lnTo>
                  <a:lnTo>
                    <a:pt x="856996" y="30810"/>
                  </a:lnTo>
                  <a:lnTo>
                    <a:pt x="813854" y="45847"/>
                  </a:lnTo>
                  <a:lnTo>
                    <a:pt x="771753" y="63741"/>
                  </a:lnTo>
                  <a:lnTo>
                    <a:pt x="730846" y="84455"/>
                  </a:lnTo>
                  <a:lnTo>
                    <a:pt x="691299" y="107924"/>
                  </a:lnTo>
                  <a:lnTo>
                    <a:pt x="653262" y="134137"/>
                  </a:lnTo>
                  <a:lnTo>
                    <a:pt x="616902" y="163017"/>
                  </a:lnTo>
                  <a:lnTo>
                    <a:pt x="582371" y="194551"/>
                  </a:lnTo>
                  <a:lnTo>
                    <a:pt x="549833" y="228663"/>
                  </a:lnTo>
                  <a:lnTo>
                    <a:pt x="519430" y="265341"/>
                  </a:lnTo>
                  <a:lnTo>
                    <a:pt x="491337" y="304533"/>
                  </a:lnTo>
                  <a:lnTo>
                    <a:pt x="465709" y="346176"/>
                  </a:lnTo>
                  <a:lnTo>
                    <a:pt x="483679" y="356336"/>
                  </a:lnTo>
                  <a:lnTo>
                    <a:pt x="38608" y="356336"/>
                  </a:lnTo>
                  <a:lnTo>
                    <a:pt x="23571" y="359371"/>
                  </a:lnTo>
                  <a:lnTo>
                    <a:pt x="11303" y="367639"/>
                  </a:lnTo>
                  <a:lnTo>
                    <a:pt x="3022" y="379920"/>
                  </a:lnTo>
                  <a:lnTo>
                    <a:pt x="0" y="394944"/>
                  </a:lnTo>
                  <a:lnTo>
                    <a:pt x="0" y="703300"/>
                  </a:lnTo>
                  <a:lnTo>
                    <a:pt x="3022" y="718337"/>
                  </a:lnTo>
                  <a:lnTo>
                    <a:pt x="11303" y="730605"/>
                  </a:lnTo>
                  <a:lnTo>
                    <a:pt x="23571" y="738886"/>
                  </a:lnTo>
                  <a:lnTo>
                    <a:pt x="38608" y="741908"/>
                  </a:lnTo>
                  <a:lnTo>
                    <a:pt x="929132" y="741908"/>
                  </a:lnTo>
                  <a:lnTo>
                    <a:pt x="944156" y="738886"/>
                  </a:lnTo>
                  <a:lnTo>
                    <a:pt x="956437" y="730618"/>
                  </a:lnTo>
                  <a:lnTo>
                    <a:pt x="964704" y="718337"/>
                  </a:lnTo>
                  <a:lnTo>
                    <a:pt x="967740" y="703300"/>
                  </a:lnTo>
                  <a:lnTo>
                    <a:pt x="967740" y="394944"/>
                  </a:lnTo>
                  <a:lnTo>
                    <a:pt x="964704" y="379920"/>
                  </a:lnTo>
                  <a:lnTo>
                    <a:pt x="956437" y="367639"/>
                  </a:lnTo>
                  <a:lnTo>
                    <a:pt x="944156" y="359371"/>
                  </a:lnTo>
                  <a:lnTo>
                    <a:pt x="929132" y="356336"/>
                  </a:lnTo>
                  <a:lnTo>
                    <a:pt x="518629" y="356336"/>
                  </a:lnTo>
                  <a:lnTo>
                    <a:pt x="536790" y="327228"/>
                  </a:lnTo>
                  <a:lnTo>
                    <a:pt x="567436" y="285953"/>
                  </a:lnTo>
                  <a:lnTo>
                    <a:pt x="601294" y="247332"/>
                  </a:lnTo>
                  <a:lnTo>
                    <a:pt x="638225" y="211543"/>
                  </a:lnTo>
                  <a:lnTo>
                    <a:pt x="678053" y="178790"/>
                  </a:lnTo>
                  <a:lnTo>
                    <a:pt x="716800" y="151612"/>
                  </a:lnTo>
                  <a:lnTo>
                    <a:pt x="756856" y="127698"/>
                  </a:lnTo>
                  <a:lnTo>
                    <a:pt x="798029" y="107048"/>
                  </a:lnTo>
                  <a:lnTo>
                    <a:pt x="840155" y="89623"/>
                  </a:lnTo>
                  <a:lnTo>
                    <a:pt x="883069" y="75412"/>
                  </a:lnTo>
                  <a:lnTo>
                    <a:pt x="926592" y="64389"/>
                  </a:lnTo>
                  <a:lnTo>
                    <a:pt x="970559" y="56515"/>
                  </a:lnTo>
                  <a:lnTo>
                    <a:pt x="1014780" y="51777"/>
                  </a:lnTo>
                  <a:lnTo>
                    <a:pt x="1059116" y="50152"/>
                  </a:lnTo>
                  <a:lnTo>
                    <a:pt x="1103363" y="51612"/>
                  </a:lnTo>
                  <a:lnTo>
                    <a:pt x="1147356" y="56146"/>
                  </a:lnTo>
                  <a:lnTo>
                    <a:pt x="1190942" y="63715"/>
                  </a:lnTo>
                  <a:lnTo>
                    <a:pt x="1233932" y="74295"/>
                  </a:lnTo>
                  <a:lnTo>
                    <a:pt x="1276159" y="87884"/>
                  </a:lnTo>
                  <a:lnTo>
                    <a:pt x="1317447" y="104419"/>
                  </a:lnTo>
                  <a:lnTo>
                    <a:pt x="1357630" y="123913"/>
                  </a:lnTo>
                  <a:lnTo>
                    <a:pt x="1396542" y="146329"/>
                  </a:lnTo>
                  <a:lnTo>
                    <a:pt x="1433995" y="171627"/>
                  </a:lnTo>
                  <a:lnTo>
                    <a:pt x="1469834" y="199809"/>
                  </a:lnTo>
                  <a:lnTo>
                    <a:pt x="1503883" y="230847"/>
                  </a:lnTo>
                  <a:lnTo>
                    <a:pt x="1535963" y="264693"/>
                  </a:lnTo>
                  <a:lnTo>
                    <a:pt x="1565910" y="301345"/>
                  </a:lnTo>
                  <a:lnTo>
                    <a:pt x="1536954" y="317728"/>
                  </a:lnTo>
                  <a:lnTo>
                    <a:pt x="1633728" y="358622"/>
                  </a:lnTo>
                  <a:lnTo>
                    <a:pt x="1639189" y="259689"/>
                  </a:lnTo>
                  <a:close/>
                </a:path>
              </a:pathLst>
            </a:custGeom>
            <a:solidFill>
              <a:srgbClr val="2C3E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3585464" y="2763139"/>
            <a:ext cx="765175" cy="3467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81280" marR="5080" indent="-68580">
              <a:lnSpc>
                <a:spcPct val="100000"/>
              </a:lnSpc>
              <a:spcBef>
                <a:spcPts val="105"/>
              </a:spcBef>
            </a:pPr>
            <a:r>
              <a:rPr sz="1050" spc="-45" dirty="0">
                <a:solidFill>
                  <a:srgbClr val="FFFFFF"/>
                </a:solidFill>
                <a:latin typeface="Arial"/>
                <a:cs typeface="Arial"/>
              </a:rPr>
              <a:t>Ghi </a:t>
            </a:r>
            <a:r>
              <a:rPr sz="1050" spc="-30" dirty="0">
                <a:solidFill>
                  <a:srgbClr val="FFFFFF"/>
                </a:solidFill>
                <a:latin typeface="Arial"/>
                <a:cs typeface="Arial"/>
              </a:rPr>
              <a:t>nhận</a:t>
            </a:r>
            <a:r>
              <a:rPr sz="1050" spc="-1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50" spc="-45" dirty="0">
                <a:solidFill>
                  <a:srgbClr val="FFFFFF"/>
                </a:solidFill>
                <a:latin typeface="Arial"/>
                <a:cs typeface="Arial"/>
              </a:rPr>
              <a:t>cấu  </a:t>
            </a:r>
            <a:r>
              <a:rPr sz="1050" spc="-30" dirty="0">
                <a:solidFill>
                  <a:srgbClr val="FFFFFF"/>
                </a:solidFill>
                <a:latin typeface="Arial"/>
                <a:cs typeface="Arial"/>
              </a:rPr>
              <a:t>hình</a:t>
            </a:r>
            <a:r>
              <a:rPr sz="1050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50" spc="-20" dirty="0">
                <a:solidFill>
                  <a:srgbClr val="FFFFFF"/>
                </a:solidFill>
                <a:latin typeface="Arial"/>
                <a:cs typeface="Arial"/>
              </a:rPr>
              <a:t>mạng</a:t>
            </a:r>
            <a:endParaRPr sz="1050">
              <a:latin typeface="Arial"/>
              <a:cs typeface="Arial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4686046" y="2936494"/>
            <a:ext cx="1765300" cy="1417955"/>
            <a:chOff x="4686046" y="2936494"/>
            <a:chExt cx="1765300" cy="1417955"/>
          </a:xfrm>
        </p:grpSpPr>
        <p:sp>
          <p:nvSpPr>
            <p:cNvPr id="15" name="object 15"/>
            <p:cNvSpPr/>
            <p:nvPr/>
          </p:nvSpPr>
          <p:spPr>
            <a:xfrm>
              <a:off x="4692396" y="2942844"/>
              <a:ext cx="1088390" cy="897890"/>
            </a:xfrm>
            <a:custGeom>
              <a:avLst/>
              <a:gdLst/>
              <a:ahLst/>
              <a:cxnLst/>
              <a:rect l="l" t="t" r="r" b="b"/>
              <a:pathLst>
                <a:path w="1088389" h="897889">
                  <a:moveTo>
                    <a:pt x="0" y="89788"/>
                  </a:moveTo>
                  <a:lnTo>
                    <a:pt x="7046" y="54810"/>
                  </a:lnTo>
                  <a:lnTo>
                    <a:pt x="26273" y="26273"/>
                  </a:lnTo>
                  <a:lnTo>
                    <a:pt x="54810" y="7046"/>
                  </a:lnTo>
                  <a:lnTo>
                    <a:pt x="89788" y="0"/>
                  </a:lnTo>
                  <a:lnTo>
                    <a:pt x="998346" y="0"/>
                  </a:lnTo>
                  <a:lnTo>
                    <a:pt x="1033325" y="7046"/>
                  </a:lnTo>
                  <a:lnTo>
                    <a:pt x="1061862" y="26273"/>
                  </a:lnTo>
                  <a:lnTo>
                    <a:pt x="1081089" y="54810"/>
                  </a:lnTo>
                  <a:lnTo>
                    <a:pt x="1088136" y="89788"/>
                  </a:lnTo>
                  <a:lnTo>
                    <a:pt x="1088136" y="807847"/>
                  </a:lnTo>
                  <a:lnTo>
                    <a:pt x="1081089" y="842825"/>
                  </a:lnTo>
                  <a:lnTo>
                    <a:pt x="1061862" y="871362"/>
                  </a:lnTo>
                  <a:lnTo>
                    <a:pt x="1033325" y="890589"/>
                  </a:lnTo>
                  <a:lnTo>
                    <a:pt x="998346" y="897636"/>
                  </a:lnTo>
                  <a:lnTo>
                    <a:pt x="89788" y="897636"/>
                  </a:lnTo>
                  <a:lnTo>
                    <a:pt x="54810" y="890589"/>
                  </a:lnTo>
                  <a:lnTo>
                    <a:pt x="26273" y="871362"/>
                  </a:lnTo>
                  <a:lnTo>
                    <a:pt x="7046" y="842825"/>
                  </a:lnTo>
                  <a:lnTo>
                    <a:pt x="0" y="807847"/>
                  </a:lnTo>
                  <a:lnTo>
                    <a:pt x="0" y="89788"/>
                  </a:lnTo>
                  <a:close/>
                </a:path>
              </a:pathLst>
            </a:custGeom>
            <a:ln w="12700">
              <a:solidFill>
                <a:srgbClr val="4097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933188" y="3646931"/>
              <a:ext cx="1518285" cy="707390"/>
            </a:xfrm>
            <a:custGeom>
              <a:avLst/>
              <a:gdLst/>
              <a:ahLst/>
              <a:cxnLst/>
              <a:rect l="l" t="t" r="r" b="b"/>
              <a:pathLst>
                <a:path w="1518285" h="707389">
                  <a:moveTo>
                    <a:pt x="1518158" y="481863"/>
                  </a:moveTo>
                  <a:lnTo>
                    <a:pt x="1513205" y="383387"/>
                  </a:lnTo>
                  <a:lnTo>
                    <a:pt x="1415923" y="423786"/>
                  </a:lnTo>
                  <a:lnTo>
                    <a:pt x="1444879" y="440245"/>
                  </a:lnTo>
                  <a:lnTo>
                    <a:pt x="1408874" y="481888"/>
                  </a:lnTo>
                  <a:lnTo>
                    <a:pt x="1369072" y="519747"/>
                  </a:lnTo>
                  <a:lnTo>
                    <a:pt x="1325765" y="553542"/>
                  </a:lnTo>
                  <a:lnTo>
                    <a:pt x="1279271" y="583031"/>
                  </a:lnTo>
                  <a:lnTo>
                    <a:pt x="1235875" y="605282"/>
                  </a:lnTo>
                  <a:lnTo>
                    <a:pt x="1191514" y="623468"/>
                  </a:lnTo>
                  <a:lnTo>
                    <a:pt x="1146378" y="637628"/>
                  </a:lnTo>
                  <a:lnTo>
                    <a:pt x="1100721" y="647852"/>
                  </a:lnTo>
                  <a:lnTo>
                    <a:pt x="1054760" y="654189"/>
                  </a:lnTo>
                  <a:lnTo>
                    <a:pt x="1008748" y="656717"/>
                  </a:lnTo>
                  <a:lnTo>
                    <a:pt x="962888" y="655472"/>
                  </a:lnTo>
                  <a:lnTo>
                    <a:pt x="917435" y="650544"/>
                  </a:lnTo>
                  <a:lnTo>
                    <a:pt x="872604" y="641997"/>
                  </a:lnTo>
                  <a:lnTo>
                    <a:pt x="828636" y="629881"/>
                  </a:lnTo>
                  <a:lnTo>
                    <a:pt x="785749" y="614260"/>
                  </a:lnTo>
                  <a:lnTo>
                    <a:pt x="744194" y="595210"/>
                  </a:lnTo>
                  <a:lnTo>
                    <a:pt x="704176" y="572782"/>
                  </a:lnTo>
                  <a:lnTo>
                    <a:pt x="665949" y="547039"/>
                  </a:lnTo>
                  <a:lnTo>
                    <a:pt x="629742" y="518058"/>
                  </a:lnTo>
                  <a:lnTo>
                    <a:pt x="595769" y="485902"/>
                  </a:lnTo>
                  <a:lnTo>
                    <a:pt x="564286" y="450608"/>
                  </a:lnTo>
                  <a:lnTo>
                    <a:pt x="535495" y="412280"/>
                  </a:lnTo>
                  <a:lnTo>
                    <a:pt x="518795" y="385572"/>
                  </a:lnTo>
                  <a:lnTo>
                    <a:pt x="929132" y="385572"/>
                  </a:lnTo>
                  <a:lnTo>
                    <a:pt x="944156" y="382549"/>
                  </a:lnTo>
                  <a:lnTo>
                    <a:pt x="956437" y="374281"/>
                  </a:lnTo>
                  <a:lnTo>
                    <a:pt x="964704" y="362026"/>
                  </a:lnTo>
                  <a:lnTo>
                    <a:pt x="967740" y="347014"/>
                  </a:lnTo>
                  <a:lnTo>
                    <a:pt x="967740" y="38608"/>
                  </a:lnTo>
                  <a:lnTo>
                    <a:pt x="964704" y="23583"/>
                  </a:lnTo>
                  <a:lnTo>
                    <a:pt x="956437" y="11303"/>
                  </a:lnTo>
                  <a:lnTo>
                    <a:pt x="944156" y="3035"/>
                  </a:lnTo>
                  <a:lnTo>
                    <a:pt x="929132" y="0"/>
                  </a:lnTo>
                  <a:lnTo>
                    <a:pt x="38608" y="0"/>
                  </a:lnTo>
                  <a:lnTo>
                    <a:pt x="23571" y="3035"/>
                  </a:lnTo>
                  <a:lnTo>
                    <a:pt x="11303" y="11303"/>
                  </a:lnTo>
                  <a:lnTo>
                    <a:pt x="3022" y="23583"/>
                  </a:lnTo>
                  <a:lnTo>
                    <a:pt x="0" y="38608"/>
                  </a:lnTo>
                  <a:lnTo>
                    <a:pt x="0" y="347014"/>
                  </a:lnTo>
                  <a:lnTo>
                    <a:pt x="3022" y="362026"/>
                  </a:lnTo>
                  <a:lnTo>
                    <a:pt x="11303" y="374281"/>
                  </a:lnTo>
                  <a:lnTo>
                    <a:pt x="23571" y="382549"/>
                  </a:lnTo>
                  <a:lnTo>
                    <a:pt x="38608" y="385572"/>
                  </a:lnTo>
                  <a:lnTo>
                    <a:pt x="483895" y="385572"/>
                  </a:lnTo>
                  <a:lnTo>
                    <a:pt x="465836" y="395833"/>
                  </a:lnTo>
                  <a:lnTo>
                    <a:pt x="492023" y="437870"/>
                  </a:lnTo>
                  <a:lnTo>
                    <a:pt x="521411" y="477583"/>
                  </a:lnTo>
                  <a:lnTo>
                    <a:pt x="553872" y="514769"/>
                  </a:lnTo>
                  <a:lnTo>
                    <a:pt x="589241" y="549249"/>
                  </a:lnTo>
                  <a:lnTo>
                    <a:pt x="627380" y="580859"/>
                  </a:lnTo>
                  <a:lnTo>
                    <a:pt x="666686" y="608558"/>
                  </a:lnTo>
                  <a:lnTo>
                    <a:pt x="707377" y="632764"/>
                  </a:lnTo>
                  <a:lnTo>
                    <a:pt x="749274" y="653529"/>
                  </a:lnTo>
                  <a:lnTo>
                    <a:pt x="792162" y="670852"/>
                  </a:lnTo>
                  <a:lnTo>
                    <a:pt x="835875" y="684771"/>
                  </a:lnTo>
                  <a:lnTo>
                    <a:pt x="880198" y="695312"/>
                  </a:lnTo>
                  <a:lnTo>
                    <a:pt x="924953" y="702500"/>
                  </a:lnTo>
                  <a:lnTo>
                    <a:pt x="969937" y="706361"/>
                  </a:lnTo>
                  <a:lnTo>
                    <a:pt x="1014971" y="706920"/>
                  </a:lnTo>
                  <a:lnTo>
                    <a:pt x="1059865" y="704202"/>
                  </a:lnTo>
                  <a:lnTo>
                    <a:pt x="1104417" y="698233"/>
                  </a:lnTo>
                  <a:lnTo>
                    <a:pt x="1148435" y="689038"/>
                  </a:lnTo>
                  <a:lnTo>
                    <a:pt x="1191729" y="676643"/>
                  </a:lnTo>
                  <a:lnTo>
                    <a:pt x="1234122" y="661073"/>
                  </a:lnTo>
                  <a:lnTo>
                    <a:pt x="1275410" y="642366"/>
                  </a:lnTo>
                  <a:lnTo>
                    <a:pt x="1315389" y="620522"/>
                  </a:lnTo>
                  <a:lnTo>
                    <a:pt x="1353896" y="595591"/>
                  </a:lnTo>
                  <a:lnTo>
                    <a:pt x="1390713" y="567588"/>
                  </a:lnTo>
                  <a:lnTo>
                    <a:pt x="1425663" y="536536"/>
                  </a:lnTo>
                  <a:lnTo>
                    <a:pt x="1458556" y="502462"/>
                  </a:lnTo>
                  <a:lnTo>
                    <a:pt x="1489202" y="465391"/>
                  </a:lnTo>
                  <a:lnTo>
                    <a:pt x="1518158" y="481863"/>
                  </a:lnTo>
                  <a:close/>
                </a:path>
              </a:pathLst>
            </a:custGeom>
            <a:solidFill>
              <a:srgbClr val="3D58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4961635" y="3740911"/>
            <a:ext cx="913130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spc="-60" dirty="0">
                <a:solidFill>
                  <a:srgbClr val="FFFFFF"/>
                </a:solidFill>
                <a:latin typeface="Arial"/>
                <a:cs typeface="Arial"/>
              </a:rPr>
              <a:t>Test </a:t>
            </a:r>
            <a:r>
              <a:rPr sz="1050" spc="35" dirty="0">
                <a:solidFill>
                  <a:srgbClr val="FFFFFF"/>
                </a:solidFill>
                <a:latin typeface="Arial"/>
                <a:cs typeface="Arial"/>
              </a:rPr>
              <a:t>&amp; </a:t>
            </a:r>
            <a:r>
              <a:rPr sz="1050" spc="-10" dirty="0">
                <a:solidFill>
                  <a:srgbClr val="FFFFFF"/>
                </a:solidFill>
                <a:latin typeface="Arial"/>
                <a:cs typeface="Arial"/>
              </a:rPr>
              <a:t>ghi</a:t>
            </a:r>
            <a:r>
              <a:rPr sz="1050" spc="-1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50" spc="-30" dirty="0">
                <a:solidFill>
                  <a:srgbClr val="FFFFFF"/>
                </a:solidFill>
                <a:latin typeface="Arial"/>
                <a:cs typeface="Arial"/>
              </a:rPr>
              <a:t>nhận</a:t>
            </a:r>
            <a:endParaRPr sz="1050">
              <a:latin typeface="Arial"/>
              <a:cs typeface="Arial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6135370" y="2749295"/>
            <a:ext cx="1215390" cy="1097915"/>
            <a:chOff x="6135370" y="2749295"/>
            <a:chExt cx="1215390" cy="1097915"/>
          </a:xfrm>
        </p:grpSpPr>
        <p:sp>
          <p:nvSpPr>
            <p:cNvPr id="19" name="object 19"/>
            <p:cNvSpPr/>
            <p:nvPr/>
          </p:nvSpPr>
          <p:spPr>
            <a:xfrm>
              <a:off x="6141720" y="2942843"/>
              <a:ext cx="1088390" cy="897890"/>
            </a:xfrm>
            <a:custGeom>
              <a:avLst/>
              <a:gdLst/>
              <a:ahLst/>
              <a:cxnLst/>
              <a:rect l="l" t="t" r="r" b="b"/>
              <a:pathLst>
                <a:path w="1088390" h="897889">
                  <a:moveTo>
                    <a:pt x="0" y="89788"/>
                  </a:moveTo>
                  <a:lnTo>
                    <a:pt x="7046" y="54810"/>
                  </a:lnTo>
                  <a:lnTo>
                    <a:pt x="26273" y="26273"/>
                  </a:lnTo>
                  <a:lnTo>
                    <a:pt x="54810" y="7046"/>
                  </a:lnTo>
                  <a:lnTo>
                    <a:pt x="89788" y="0"/>
                  </a:lnTo>
                  <a:lnTo>
                    <a:pt x="998347" y="0"/>
                  </a:lnTo>
                  <a:lnTo>
                    <a:pt x="1033325" y="7046"/>
                  </a:lnTo>
                  <a:lnTo>
                    <a:pt x="1061862" y="26273"/>
                  </a:lnTo>
                  <a:lnTo>
                    <a:pt x="1081089" y="54810"/>
                  </a:lnTo>
                  <a:lnTo>
                    <a:pt x="1088135" y="89788"/>
                  </a:lnTo>
                  <a:lnTo>
                    <a:pt x="1088135" y="807847"/>
                  </a:lnTo>
                  <a:lnTo>
                    <a:pt x="1081089" y="842825"/>
                  </a:lnTo>
                  <a:lnTo>
                    <a:pt x="1061862" y="871362"/>
                  </a:lnTo>
                  <a:lnTo>
                    <a:pt x="1033325" y="890589"/>
                  </a:lnTo>
                  <a:lnTo>
                    <a:pt x="998347" y="897636"/>
                  </a:lnTo>
                  <a:lnTo>
                    <a:pt x="89788" y="897636"/>
                  </a:lnTo>
                  <a:lnTo>
                    <a:pt x="54810" y="890589"/>
                  </a:lnTo>
                  <a:lnTo>
                    <a:pt x="26273" y="871362"/>
                  </a:lnTo>
                  <a:lnTo>
                    <a:pt x="7046" y="842825"/>
                  </a:lnTo>
                  <a:lnTo>
                    <a:pt x="0" y="807847"/>
                  </a:lnTo>
                  <a:lnTo>
                    <a:pt x="0" y="89788"/>
                  </a:lnTo>
                  <a:close/>
                </a:path>
              </a:pathLst>
            </a:custGeom>
            <a:ln w="12700">
              <a:solidFill>
                <a:srgbClr val="9FCAE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6382512" y="2749295"/>
              <a:ext cx="967740" cy="386080"/>
            </a:xfrm>
            <a:custGeom>
              <a:avLst/>
              <a:gdLst/>
              <a:ahLst/>
              <a:cxnLst/>
              <a:rect l="l" t="t" r="r" b="b"/>
              <a:pathLst>
                <a:path w="967740" h="386080">
                  <a:moveTo>
                    <a:pt x="929132" y="0"/>
                  </a:moveTo>
                  <a:lnTo>
                    <a:pt x="38608" y="0"/>
                  </a:lnTo>
                  <a:lnTo>
                    <a:pt x="23574" y="3032"/>
                  </a:lnTo>
                  <a:lnTo>
                    <a:pt x="11302" y="11303"/>
                  </a:lnTo>
                  <a:lnTo>
                    <a:pt x="3032" y="23574"/>
                  </a:lnTo>
                  <a:lnTo>
                    <a:pt x="0" y="38608"/>
                  </a:lnTo>
                  <a:lnTo>
                    <a:pt x="0" y="346964"/>
                  </a:lnTo>
                  <a:lnTo>
                    <a:pt x="3032" y="361997"/>
                  </a:lnTo>
                  <a:lnTo>
                    <a:pt x="11302" y="374269"/>
                  </a:lnTo>
                  <a:lnTo>
                    <a:pt x="23574" y="382539"/>
                  </a:lnTo>
                  <a:lnTo>
                    <a:pt x="38608" y="385572"/>
                  </a:lnTo>
                  <a:lnTo>
                    <a:pt x="929132" y="385572"/>
                  </a:lnTo>
                  <a:lnTo>
                    <a:pt x="944165" y="382539"/>
                  </a:lnTo>
                  <a:lnTo>
                    <a:pt x="956437" y="374269"/>
                  </a:lnTo>
                  <a:lnTo>
                    <a:pt x="964707" y="361997"/>
                  </a:lnTo>
                  <a:lnTo>
                    <a:pt x="967739" y="346964"/>
                  </a:lnTo>
                  <a:lnTo>
                    <a:pt x="967739" y="38608"/>
                  </a:lnTo>
                  <a:lnTo>
                    <a:pt x="964707" y="23574"/>
                  </a:lnTo>
                  <a:lnTo>
                    <a:pt x="956436" y="11303"/>
                  </a:lnTo>
                  <a:lnTo>
                    <a:pt x="944165" y="3032"/>
                  </a:lnTo>
                  <a:lnTo>
                    <a:pt x="929132" y="0"/>
                  </a:lnTo>
                  <a:close/>
                </a:path>
              </a:pathLst>
            </a:custGeom>
            <a:solidFill>
              <a:srgbClr val="6C90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6470650" y="2763139"/>
            <a:ext cx="793115" cy="3467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7015" marR="5080" indent="-234950">
              <a:lnSpc>
                <a:spcPct val="100000"/>
              </a:lnSpc>
              <a:spcBef>
                <a:spcPts val="105"/>
              </a:spcBef>
            </a:pPr>
            <a:r>
              <a:rPr sz="1050" spc="-70" dirty="0">
                <a:solidFill>
                  <a:srgbClr val="FFFFFF"/>
                </a:solidFill>
                <a:latin typeface="Arial"/>
                <a:cs typeface="Arial"/>
              </a:rPr>
              <a:t>Xác </a:t>
            </a:r>
            <a:r>
              <a:rPr sz="1050" spc="-30" dirty="0">
                <a:solidFill>
                  <a:srgbClr val="FFFFFF"/>
                </a:solidFill>
                <a:latin typeface="Arial"/>
                <a:cs typeface="Arial"/>
              </a:rPr>
              <a:t>nhận</a:t>
            </a:r>
            <a:r>
              <a:rPr sz="1050" spc="-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50" spc="-20" dirty="0">
                <a:solidFill>
                  <a:srgbClr val="FFFFFF"/>
                </a:solidFill>
                <a:latin typeface="Arial"/>
                <a:cs typeface="Arial"/>
              </a:rPr>
              <a:t>tình  </a:t>
            </a:r>
            <a:r>
              <a:rPr sz="1050" spc="-10" dirty="0">
                <a:solidFill>
                  <a:srgbClr val="FFFFFF"/>
                </a:solidFill>
                <a:latin typeface="Arial"/>
                <a:cs typeface="Arial"/>
              </a:rPr>
              <a:t>trạng</a:t>
            </a:r>
            <a:endParaRPr sz="1050">
              <a:latin typeface="Arial"/>
              <a:cs typeface="Arial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2025269" y="3002396"/>
            <a:ext cx="4900295" cy="710565"/>
            <a:chOff x="2025269" y="3002396"/>
            <a:chExt cx="4900295" cy="710565"/>
          </a:xfrm>
        </p:grpSpPr>
        <p:sp>
          <p:nvSpPr>
            <p:cNvPr id="23" name="object 23"/>
            <p:cNvSpPr/>
            <p:nvPr/>
          </p:nvSpPr>
          <p:spPr>
            <a:xfrm>
              <a:off x="2025269" y="3138133"/>
              <a:ext cx="599440" cy="361950"/>
            </a:xfrm>
            <a:custGeom>
              <a:avLst/>
              <a:gdLst/>
              <a:ahLst/>
              <a:cxnLst/>
              <a:rect l="l" t="t" r="r" b="b"/>
              <a:pathLst>
                <a:path w="599439" h="361950">
                  <a:moveTo>
                    <a:pt x="280002" y="0"/>
                  </a:moveTo>
                  <a:lnTo>
                    <a:pt x="239295" y="4570"/>
                  </a:lnTo>
                  <a:lnTo>
                    <a:pt x="199274" y="13850"/>
                  </a:lnTo>
                  <a:lnTo>
                    <a:pt x="160411" y="27841"/>
                  </a:lnTo>
                  <a:lnTo>
                    <a:pt x="123178" y="46541"/>
                  </a:lnTo>
                  <a:lnTo>
                    <a:pt x="88049" y="69951"/>
                  </a:lnTo>
                  <a:lnTo>
                    <a:pt x="55494" y="98071"/>
                  </a:lnTo>
                  <a:lnTo>
                    <a:pt x="25987" y="130900"/>
                  </a:lnTo>
                  <a:lnTo>
                    <a:pt x="0" y="168438"/>
                  </a:lnTo>
                  <a:lnTo>
                    <a:pt x="0" y="191552"/>
                  </a:lnTo>
                  <a:lnTo>
                    <a:pt x="25766" y="229352"/>
                  </a:lnTo>
                  <a:lnTo>
                    <a:pt x="55061" y="262429"/>
                  </a:lnTo>
                  <a:lnTo>
                    <a:pt x="87417" y="290784"/>
                  </a:lnTo>
                  <a:lnTo>
                    <a:pt x="122364" y="314420"/>
                  </a:lnTo>
                  <a:lnTo>
                    <a:pt x="159434" y="333339"/>
                  </a:lnTo>
                  <a:lnTo>
                    <a:pt x="198158" y="347542"/>
                  </a:lnTo>
                  <a:lnTo>
                    <a:pt x="238068" y="357031"/>
                  </a:lnTo>
                  <a:lnTo>
                    <a:pt x="278696" y="361809"/>
                  </a:lnTo>
                  <a:lnTo>
                    <a:pt x="319572" y="361876"/>
                  </a:lnTo>
                  <a:lnTo>
                    <a:pt x="360229" y="357235"/>
                  </a:lnTo>
                  <a:lnTo>
                    <a:pt x="400197" y="347888"/>
                  </a:lnTo>
                  <a:lnTo>
                    <a:pt x="439008" y="333836"/>
                  </a:lnTo>
                  <a:lnTo>
                    <a:pt x="473594" y="316393"/>
                  </a:lnTo>
                  <a:lnTo>
                    <a:pt x="304800" y="316393"/>
                  </a:lnTo>
                  <a:lnTo>
                    <a:pt x="261864" y="309295"/>
                  </a:lnTo>
                  <a:lnTo>
                    <a:pt x="224727" y="289839"/>
                  </a:lnTo>
                  <a:lnTo>
                    <a:pt x="195556" y="260331"/>
                  </a:lnTo>
                  <a:lnTo>
                    <a:pt x="176523" y="223076"/>
                  </a:lnTo>
                  <a:lnTo>
                    <a:pt x="169799" y="180376"/>
                  </a:lnTo>
                  <a:lnTo>
                    <a:pt x="176877" y="137261"/>
                  </a:lnTo>
                  <a:lnTo>
                    <a:pt x="196312" y="99810"/>
                  </a:lnTo>
                  <a:lnTo>
                    <a:pt x="225860" y="70301"/>
                  </a:lnTo>
                  <a:lnTo>
                    <a:pt x="263279" y="51015"/>
                  </a:lnTo>
                  <a:lnTo>
                    <a:pt x="306324" y="44232"/>
                  </a:lnTo>
                  <a:lnTo>
                    <a:pt x="470323" y="44232"/>
                  </a:lnTo>
                  <a:lnTo>
                    <a:pt x="440246" y="28823"/>
                  </a:lnTo>
                  <a:lnTo>
                    <a:pt x="401517" y="14551"/>
                  </a:lnTo>
                  <a:lnTo>
                    <a:pt x="361586" y="4990"/>
                  </a:lnTo>
                  <a:lnTo>
                    <a:pt x="320923" y="140"/>
                  </a:lnTo>
                  <a:lnTo>
                    <a:pt x="280002" y="0"/>
                  </a:lnTo>
                  <a:close/>
                </a:path>
                <a:path w="599439" h="361950">
                  <a:moveTo>
                    <a:pt x="470323" y="44232"/>
                  </a:moveTo>
                  <a:lnTo>
                    <a:pt x="306324" y="44232"/>
                  </a:lnTo>
                  <a:lnTo>
                    <a:pt x="348917" y="51338"/>
                  </a:lnTo>
                  <a:lnTo>
                    <a:pt x="386012" y="70843"/>
                  </a:lnTo>
                  <a:lnTo>
                    <a:pt x="415311" y="100486"/>
                  </a:lnTo>
                  <a:lnTo>
                    <a:pt x="434514" y="138005"/>
                  </a:lnTo>
                  <a:lnTo>
                    <a:pt x="441325" y="181138"/>
                  </a:lnTo>
                  <a:lnTo>
                    <a:pt x="434234" y="224161"/>
                  </a:lnTo>
                  <a:lnTo>
                    <a:pt x="414774" y="261392"/>
                  </a:lnTo>
                  <a:lnTo>
                    <a:pt x="385208" y="290638"/>
                  </a:lnTo>
                  <a:lnTo>
                    <a:pt x="347796" y="309703"/>
                  </a:lnTo>
                  <a:lnTo>
                    <a:pt x="304800" y="316393"/>
                  </a:lnTo>
                  <a:lnTo>
                    <a:pt x="473594" y="316393"/>
                  </a:lnTo>
                  <a:lnTo>
                    <a:pt x="511286" y="291627"/>
                  </a:lnTo>
                  <a:lnTo>
                    <a:pt x="543816" y="263473"/>
                  </a:lnTo>
                  <a:lnTo>
                    <a:pt x="573314" y="230622"/>
                  </a:lnTo>
                  <a:lnTo>
                    <a:pt x="599313" y="193076"/>
                  </a:lnTo>
                  <a:lnTo>
                    <a:pt x="599313" y="170851"/>
                  </a:lnTo>
                  <a:lnTo>
                    <a:pt x="573684" y="133023"/>
                  </a:lnTo>
                  <a:lnTo>
                    <a:pt x="544490" y="99906"/>
                  </a:lnTo>
                  <a:lnTo>
                    <a:pt x="512205" y="71501"/>
                  </a:lnTo>
                  <a:lnTo>
                    <a:pt x="477299" y="47806"/>
                  </a:lnTo>
                  <a:lnTo>
                    <a:pt x="470323" y="44232"/>
                  </a:lnTo>
                  <a:close/>
                </a:path>
              </a:pathLst>
            </a:custGeom>
            <a:solidFill>
              <a:srgbClr val="202E3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2262759" y="3251834"/>
              <a:ext cx="135001" cy="13525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3599716" y="3176044"/>
              <a:ext cx="472396" cy="47239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4953116" y="3002396"/>
              <a:ext cx="516403" cy="516403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6448058" y="3237019"/>
              <a:ext cx="476983" cy="47540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0921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335"/>
              </a:spcBef>
            </a:pPr>
            <a:r>
              <a:rPr spc="55" dirty="0">
                <a:solidFill>
                  <a:srgbClr val="0F2F45"/>
                </a:solidFill>
              </a:rPr>
              <a:t>KHẢO</a:t>
            </a:r>
            <a:r>
              <a:rPr spc="-10" dirty="0">
                <a:solidFill>
                  <a:srgbClr val="0F2F45"/>
                </a:solidFill>
              </a:rPr>
              <a:t> </a:t>
            </a:r>
            <a:r>
              <a:rPr spc="-140" dirty="0">
                <a:solidFill>
                  <a:srgbClr val="0F2F45"/>
                </a:solidFill>
              </a:rPr>
              <a:t>SÁT</a:t>
            </a:r>
          </a:p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1400" b="0" spc="-35" dirty="0">
                <a:solidFill>
                  <a:srgbClr val="212A35"/>
                </a:solidFill>
                <a:latin typeface="Arial"/>
                <a:cs typeface="Arial"/>
              </a:rPr>
              <a:t>Thu </a:t>
            </a:r>
            <a:r>
              <a:rPr sz="1400" b="0" spc="20" dirty="0">
                <a:solidFill>
                  <a:srgbClr val="212A35"/>
                </a:solidFill>
                <a:latin typeface="Arial"/>
                <a:cs typeface="Arial"/>
              </a:rPr>
              <a:t>thập </a:t>
            </a:r>
            <a:r>
              <a:rPr sz="1400" b="0" spc="40" dirty="0">
                <a:solidFill>
                  <a:srgbClr val="212A35"/>
                </a:solidFill>
                <a:latin typeface="Arial"/>
                <a:cs typeface="Arial"/>
              </a:rPr>
              <a:t>thông tin </a:t>
            </a:r>
            <a:r>
              <a:rPr sz="1400" b="0" spc="185" dirty="0">
                <a:solidFill>
                  <a:srgbClr val="212A35"/>
                </a:solidFill>
                <a:latin typeface="Arial"/>
                <a:cs typeface="Arial"/>
              </a:rPr>
              <a:t>&amp;</a:t>
            </a:r>
            <a:r>
              <a:rPr sz="1400" b="0" spc="-275" dirty="0">
                <a:solidFill>
                  <a:srgbClr val="212A35"/>
                </a:solidFill>
                <a:latin typeface="Arial"/>
                <a:cs typeface="Arial"/>
              </a:rPr>
              <a:t> </a:t>
            </a:r>
            <a:r>
              <a:rPr sz="1400" b="0" spc="-20" dirty="0">
                <a:solidFill>
                  <a:srgbClr val="212A35"/>
                </a:solidFill>
                <a:latin typeface="Arial"/>
                <a:cs typeface="Arial"/>
              </a:rPr>
              <a:t>chuẩn </a:t>
            </a:r>
            <a:r>
              <a:rPr sz="1400" b="0" spc="5" dirty="0">
                <a:solidFill>
                  <a:srgbClr val="212A35"/>
                </a:solidFill>
                <a:latin typeface="Arial"/>
                <a:cs typeface="Arial"/>
              </a:rPr>
              <a:t>đoán </a:t>
            </a:r>
            <a:r>
              <a:rPr sz="1400" b="0" spc="15" dirty="0">
                <a:solidFill>
                  <a:srgbClr val="212A35"/>
                </a:solidFill>
                <a:latin typeface="Arial"/>
                <a:cs typeface="Arial"/>
              </a:rPr>
              <a:t>tình </a:t>
            </a:r>
            <a:r>
              <a:rPr sz="1400" b="0" spc="20" dirty="0">
                <a:solidFill>
                  <a:srgbClr val="212A35"/>
                </a:solidFill>
                <a:latin typeface="Arial"/>
                <a:cs typeface="Arial"/>
              </a:rPr>
              <a:t>trạng </a:t>
            </a:r>
            <a:r>
              <a:rPr sz="1400" b="0" spc="10" dirty="0">
                <a:solidFill>
                  <a:srgbClr val="212A35"/>
                </a:solidFill>
                <a:latin typeface="Arial"/>
                <a:cs typeface="Arial"/>
              </a:rPr>
              <a:t>mạng </a:t>
            </a:r>
            <a:r>
              <a:rPr sz="1400" b="0" dirty="0">
                <a:solidFill>
                  <a:srgbClr val="212A35"/>
                </a:solidFill>
                <a:latin typeface="Arial"/>
                <a:cs typeface="Arial"/>
              </a:rPr>
              <a:t>hiện </a:t>
            </a:r>
            <a:r>
              <a:rPr sz="1400" b="0" spc="15" dirty="0">
                <a:solidFill>
                  <a:srgbClr val="212A35"/>
                </a:solidFill>
                <a:latin typeface="Arial"/>
                <a:cs typeface="Arial"/>
              </a:rPr>
              <a:t>tại trên </a:t>
            </a:r>
            <a:r>
              <a:rPr sz="1400" spc="-55" dirty="0">
                <a:solidFill>
                  <a:srgbClr val="212A35"/>
                </a:solidFill>
              </a:rPr>
              <a:t>PT </a:t>
            </a:r>
            <a:r>
              <a:rPr sz="1400" spc="-60" dirty="0">
                <a:solidFill>
                  <a:srgbClr val="212A35"/>
                </a:solidFill>
              </a:rPr>
              <a:t>DOCTOR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551432" y="1543810"/>
            <a:ext cx="1717547" cy="359968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567684" y="1543810"/>
            <a:ext cx="1696212" cy="35996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670803" y="1543810"/>
            <a:ext cx="1711452" cy="359968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551432" y="3558540"/>
            <a:ext cx="5831205" cy="447040"/>
          </a:xfrm>
          <a:prstGeom prst="rect">
            <a:avLst/>
          </a:prstGeom>
          <a:solidFill>
            <a:srgbClr val="1F5F8A">
              <a:alpha val="70979"/>
            </a:srgbClr>
          </a:solidFill>
        </p:spPr>
        <p:txBody>
          <a:bodyPr vert="horz" wrap="square" lIns="0" tIns="79375" rIns="0" bIns="0" rtlCol="0">
            <a:spAutoFit/>
          </a:bodyPr>
          <a:lstStyle/>
          <a:p>
            <a:pPr marR="97155" algn="ctr">
              <a:lnSpc>
                <a:spcPct val="100000"/>
              </a:lnSpc>
              <a:spcBef>
                <a:spcPts val="625"/>
              </a:spcBef>
            </a:pPr>
            <a:r>
              <a:rPr sz="1800" spc="15" dirty="0">
                <a:solidFill>
                  <a:srgbClr val="FFFFFF"/>
                </a:solidFill>
                <a:latin typeface="Arial"/>
                <a:cs typeface="Arial"/>
              </a:rPr>
              <a:t>https://management-stag.mypt.vn/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0921" rIns="0" bIns="0" rtlCol="0">
            <a:spAutoFit/>
          </a:bodyPr>
          <a:lstStyle/>
          <a:p>
            <a:pPr marL="1270" algn="ctr">
              <a:lnSpc>
                <a:spcPct val="100000"/>
              </a:lnSpc>
              <a:spcBef>
                <a:spcPts val="335"/>
              </a:spcBef>
            </a:pPr>
            <a:r>
              <a:rPr spc="55" dirty="0">
                <a:solidFill>
                  <a:srgbClr val="0F2F45"/>
                </a:solidFill>
              </a:rPr>
              <a:t>KHẢO</a:t>
            </a:r>
            <a:r>
              <a:rPr spc="-15" dirty="0">
                <a:solidFill>
                  <a:srgbClr val="0F2F45"/>
                </a:solidFill>
              </a:rPr>
              <a:t> </a:t>
            </a:r>
            <a:r>
              <a:rPr spc="-140" dirty="0">
                <a:solidFill>
                  <a:srgbClr val="0F2F45"/>
                </a:solidFill>
              </a:rPr>
              <a:t>SÁT</a:t>
            </a:r>
          </a:p>
          <a:p>
            <a:pPr marL="1270" algn="ctr">
              <a:lnSpc>
                <a:spcPct val="100000"/>
              </a:lnSpc>
              <a:spcBef>
                <a:spcPts val="95"/>
              </a:spcBef>
            </a:pPr>
            <a:r>
              <a:rPr sz="1400" b="0" spc="-35" dirty="0">
                <a:solidFill>
                  <a:srgbClr val="212A35"/>
                </a:solidFill>
                <a:latin typeface="Arial"/>
                <a:cs typeface="Arial"/>
              </a:rPr>
              <a:t>Khảo </a:t>
            </a:r>
            <a:r>
              <a:rPr sz="1400" b="0" spc="-30" dirty="0">
                <a:solidFill>
                  <a:srgbClr val="212A35"/>
                </a:solidFill>
                <a:latin typeface="Arial"/>
                <a:cs typeface="Arial"/>
              </a:rPr>
              <a:t>sát </a:t>
            </a:r>
            <a:r>
              <a:rPr sz="1400" b="0" spc="10" dirty="0">
                <a:solidFill>
                  <a:srgbClr val="212A35"/>
                </a:solidFill>
                <a:latin typeface="Arial"/>
                <a:cs typeface="Arial"/>
              </a:rPr>
              <a:t>nhu </a:t>
            </a:r>
            <a:r>
              <a:rPr sz="1400" b="0" spc="-35" dirty="0">
                <a:solidFill>
                  <a:srgbClr val="212A35"/>
                </a:solidFill>
                <a:latin typeface="Arial"/>
                <a:cs typeface="Arial"/>
              </a:rPr>
              <a:t>cầu </a:t>
            </a:r>
            <a:r>
              <a:rPr sz="1400" b="0" spc="185" dirty="0">
                <a:solidFill>
                  <a:srgbClr val="212A35"/>
                </a:solidFill>
                <a:latin typeface="Arial"/>
                <a:cs typeface="Arial"/>
              </a:rPr>
              <a:t>&amp; </a:t>
            </a:r>
            <a:r>
              <a:rPr sz="1400" b="0" spc="-25" dirty="0">
                <a:solidFill>
                  <a:srgbClr val="212A35"/>
                </a:solidFill>
                <a:latin typeface="Arial"/>
                <a:cs typeface="Arial"/>
              </a:rPr>
              <a:t>cập </a:t>
            </a:r>
            <a:r>
              <a:rPr sz="1400" b="0" spc="10" dirty="0">
                <a:solidFill>
                  <a:srgbClr val="212A35"/>
                </a:solidFill>
                <a:latin typeface="Arial"/>
                <a:cs typeface="Arial"/>
              </a:rPr>
              <a:t>nhật </a:t>
            </a:r>
            <a:r>
              <a:rPr sz="1400" b="0" spc="40" dirty="0">
                <a:solidFill>
                  <a:srgbClr val="212A35"/>
                </a:solidFill>
                <a:latin typeface="Arial"/>
                <a:cs typeface="Arial"/>
              </a:rPr>
              <a:t>mô </a:t>
            </a:r>
            <a:r>
              <a:rPr sz="1400" b="0" spc="-5" dirty="0">
                <a:solidFill>
                  <a:srgbClr val="212A35"/>
                </a:solidFill>
                <a:latin typeface="Arial"/>
                <a:cs typeface="Arial"/>
              </a:rPr>
              <a:t>hình </a:t>
            </a:r>
            <a:r>
              <a:rPr sz="1400" b="0" spc="10" dirty="0">
                <a:solidFill>
                  <a:srgbClr val="212A35"/>
                </a:solidFill>
                <a:latin typeface="Arial"/>
                <a:cs typeface="Arial"/>
              </a:rPr>
              <a:t>mạng </a:t>
            </a:r>
            <a:r>
              <a:rPr sz="1400" b="0" spc="-20" dirty="0">
                <a:solidFill>
                  <a:srgbClr val="212A35"/>
                </a:solidFill>
                <a:latin typeface="Arial"/>
                <a:cs typeface="Arial"/>
              </a:rPr>
              <a:t>khách </a:t>
            </a:r>
            <a:r>
              <a:rPr sz="1400" b="0" spc="5" dirty="0">
                <a:solidFill>
                  <a:srgbClr val="212A35"/>
                </a:solidFill>
                <a:latin typeface="Arial"/>
                <a:cs typeface="Arial"/>
              </a:rPr>
              <a:t>hàng</a:t>
            </a:r>
            <a:r>
              <a:rPr sz="1400" b="0" spc="-270" dirty="0">
                <a:solidFill>
                  <a:srgbClr val="212A35"/>
                </a:solidFill>
                <a:latin typeface="Arial"/>
                <a:cs typeface="Arial"/>
              </a:rPr>
              <a:t> </a:t>
            </a:r>
            <a:r>
              <a:rPr sz="1400" b="0" spc="-5" dirty="0">
                <a:solidFill>
                  <a:srgbClr val="212A35"/>
                </a:solidFill>
                <a:latin typeface="Arial"/>
                <a:cs typeface="Arial"/>
              </a:rPr>
              <a:t>lên </a:t>
            </a:r>
            <a:r>
              <a:rPr sz="1400" spc="-55" dirty="0">
                <a:solidFill>
                  <a:srgbClr val="212A35"/>
                </a:solidFill>
              </a:rPr>
              <a:t>PT </a:t>
            </a:r>
            <a:r>
              <a:rPr sz="1400" spc="25" dirty="0">
                <a:solidFill>
                  <a:srgbClr val="212A35"/>
                </a:solidFill>
              </a:rPr>
              <a:t>MAP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249423" y="1493519"/>
            <a:ext cx="4645152" cy="29763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060192" y="3939540"/>
            <a:ext cx="464820" cy="17399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49530" rIns="0" bIns="0" rtlCol="0">
            <a:spAutoFit/>
          </a:bodyPr>
          <a:lstStyle/>
          <a:p>
            <a:pPr marL="112395">
              <a:lnSpc>
                <a:spcPct val="100000"/>
              </a:lnSpc>
              <a:spcBef>
                <a:spcPts val="390"/>
              </a:spcBef>
            </a:pPr>
            <a:r>
              <a:rPr sz="500" b="1" spc="15" dirty="0">
                <a:solidFill>
                  <a:srgbClr val="8992F4"/>
                </a:solidFill>
                <a:latin typeface="Arial"/>
                <a:cs typeface="Arial"/>
              </a:rPr>
              <a:t>PT</a:t>
            </a:r>
            <a:r>
              <a:rPr sz="500" b="1" dirty="0">
                <a:solidFill>
                  <a:srgbClr val="8992F4"/>
                </a:solidFill>
                <a:latin typeface="Arial"/>
                <a:cs typeface="Arial"/>
              </a:rPr>
              <a:t> </a:t>
            </a:r>
            <a:r>
              <a:rPr sz="500" b="1" spc="15" dirty="0">
                <a:solidFill>
                  <a:srgbClr val="8992F4"/>
                </a:solidFill>
                <a:latin typeface="Arial"/>
                <a:cs typeface="Arial"/>
              </a:rPr>
              <a:t>Map</a:t>
            </a:r>
            <a:endParaRPr sz="5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465323" y="4609287"/>
            <a:ext cx="975994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5" dirty="0">
                <a:solidFill>
                  <a:srgbClr val="44536A"/>
                </a:solidFill>
                <a:latin typeface="Arial"/>
                <a:cs typeface="Arial"/>
              </a:rPr>
              <a:t>Chọn </a:t>
            </a:r>
            <a:r>
              <a:rPr sz="1200" b="1" spc="-90" dirty="0">
                <a:solidFill>
                  <a:srgbClr val="44536A"/>
                </a:solidFill>
                <a:latin typeface="Arial"/>
                <a:cs typeface="Arial"/>
              </a:rPr>
              <a:t>PT</a:t>
            </a:r>
            <a:r>
              <a:rPr sz="1200" b="1" spc="-35" dirty="0">
                <a:solidFill>
                  <a:srgbClr val="44536A"/>
                </a:solidFill>
                <a:latin typeface="Arial"/>
                <a:cs typeface="Arial"/>
              </a:rPr>
              <a:t> </a:t>
            </a:r>
            <a:r>
              <a:rPr sz="1200" b="1" spc="-25" dirty="0">
                <a:solidFill>
                  <a:srgbClr val="44536A"/>
                </a:solidFill>
                <a:latin typeface="Arial"/>
                <a:cs typeface="Arial"/>
              </a:rPr>
              <a:t>MAP</a:t>
            </a:r>
            <a:endParaRPr sz="12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109973" y="4609287"/>
            <a:ext cx="92329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solidFill>
                  <a:srgbClr val="44536A"/>
                </a:solidFill>
                <a:latin typeface="Arial"/>
                <a:cs typeface="Arial"/>
              </a:rPr>
              <a:t>Nhập </a:t>
            </a:r>
            <a:r>
              <a:rPr sz="1200" b="1" spc="-25" dirty="0">
                <a:solidFill>
                  <a:srgbClr val="44536A"/>
                </a:solidFill>
                <a:latin typeface="Arial"/>
                <a:cs typeface="Arial"/>
              </a:rPr>
              <a:t>mã</a:t>
            </a:r>
            <a:r>
              <a:rPr sz="1200" b="1" spc="-65" dirty="0">
                <a:solidFill>
                  <a:srgbClr val="44536A"/>
                </a:solidFill>
                <a:latin typeface="Arial"/>
                <a:cs typeface="Arial"/>
              </a:rPr>
              <a:t> </a:t>
            </a:r>
            <a:r>
              <a:rPr sz="1200" b="1" spc="5" dirty="0">
                <a:solidFill>
                  <a:srgbClr val="44536A"/>
                </a:solidFill>
                <a:latin typeface="Arial"/>
                <a:cs typeface="Arial"/>
              </a:rPr>
              <a:t>HĐ</a:t>
            </a:r>
            <a:endParaRPr sz="12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741289" y="4609287"/>
            <a:ext cx="90043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45" dirty="0">
                <a:solidFill>
                  <a:srgbClr val="44536A"/>
                </a:solidFill>
                <a:latin typeface="Arial"/>
                <a:cs typeface="Arial"/>
              </a:rPr>
              <a:t>Tạo </a:t>
            </a:r>
            <a:r>
              <a:rPr sz="1200" b="1" spc="-40" dirty="0">
                <a:solidFill>
                  <a:srgbClr val="44536A"/>
                </a:solidFill>
                <a:latin typeface="Arial"/>
                <a:cs typeface="Arial"/>
              </a:rPr>
              <a:t>khảo </a:t>
            </a:r>
            <a:r>
              <a:rPr sz="1200" b="1" spc="-60" dirty="0">
                <a:solidFill>
                  <a:srgbClr val="44536A"/>
                </a:solidFill>
                <a:latin typeface="Arial"/>
                <a:cs typeface="Arial"/>
              </a:rPr>
              <a:t>sát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</TotalTime>
  <Words>2676</Words>
  <Application>Microsoft Office PowerPoint</Application>
  <PresentationFormat>On-screen Show (16:9)</PresentationFormat>
  <Paragraphs>321</Paragraphs>
  <Slides>48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7" baseType="lpstr">
      <vt:lpstr>Arial</vt:lpstr>
      <vt:lpstr>Calibri</vt:lpstr>
      <vt:lpstr>Carlito</vt:lpstr>
      <vt:lpstr>Lato Black</vt:lpstr>
      <vt:lpstr>Times New Roman</vt:lpstr>
      <vt:lpstr>Trebuchet MS</vt:lpstr>
      <vt:lpstr>Verdana</vt:lpstr>
      <vt:lpstr>Wingdings</vt:lpstr>
      <vt:lpstr>Office Theme</vt:lpstr>
      <vt:lpstr>WIFI 6</vt:lpstr>
      <vt:lpstr>SWAP WIFI 6 | Tổng quan</vt:lpstr>
      <vt:lpstr>SWAP WIFI 6 | Bước 1</vt:lpstr>
      <vt:lpstr>PowerPoint Presentation</vt:lpstr>
      <vt:lpstr>SWAP WIFI 6 | Bước 1</vt:lpstr>
      <vt:lpstr>SWAP WIFI 6 | Bước 2</vt:lpstr>
      <vt:lpstr>PowerPoint Presentation</vt:lpstr>
      <vt:lpstr>KHẢO SÁT Thu thập thông tin &amp; chuẩn đoán tình trạng mạng hiện tại trên PT DOCTOR</vt:lpstr>
      <vt:lpstr>KHẢO SÁT Khảo sát nhu cầu &amp; cập nhật mô hình mạng khách hàng lên PT MAP</vt:lpstr>
      <vt:lpstr>GHI NHẬN CẤU HÌNH MẠNG Kiểm tra thông tin cấu hình mạng trong modem (hiện tại) &amp; mô hình kết nối các thiết bị khác</vt:lpstr>
      <vt:lpstr>TEST &amp; GHI NHẬN Modem &amp; các thiết bị khác</vt:lpstr>
      <vt:lpstr>XÁC NHẬN VỚI KHÁCH HÀNG Tình trạng hoạt động mô hình mạng (thiết bị) hiện tại</vt:lpstr>
      <vt:lpstr>SWAP WIFI 6 | Bước 4</vt:lpstr>
      <vt:lpstr>SWAP WIFI 6 Ghi chú checklist trên mobinet</vt:lpstr>
      <vt:lpstr>SWAP WIFI 6 | Bước 4</vt:lpstr>
      <vt:lpstr>THI CÔNG MODEM WIFI 6</vt:lpstr>
      <vt:lpstr>SWAP WIFI 6 | Bước 5 &amp; 6</vt:lpstr>
      <vt:lpstr>SWAP WIFI 6 Sau khi khách hàng nghiệm thu dịch vụ, kỹ thuật thu tiền dịch vụ theo chính sách</vt:lpstr>
      <vt:lpstr>LƯU Ý KHI SWAP MODEM  WI-FI 6</vt:lpstr>
      <vt:lpstr>LƯU Ý KHI SWAP MODEM WI-FI 6</vt:lpstr>
      <vt:lpstr>LƯU Ý KHI SWAP MODEM WI-FI 6</vt:lpstr>
      <vt:lpstr>PowerPoint Presentation</vt:lpstr>
      <vt:lpstr>Wi-Fi 5GHz Cấu hình tên &amp;  mật khẩu wifi</vt:lpstr>
      <vt:lpstr>CẤU HÌNH WIFI CHUẨN – ONT AX1800GZ</vt:lpstr>
      <vt:lpstr>LƯU Ý KHI SWAP MODEM WI-FI 6</vt:lpstr>
      <vt:lpstr>PowerPoint Presentation</vt:lpstr>
      <vt:lpstr>PowerPoint Presentation</vt:lpstr>
      <vt:lpstr>LƯU Ý KHI SWAP MODEM WI-FI 6</vt:lpstr>
      <vt:lpstr>PowerPoint Presentation</vt:lpstr>
      <vt:lpstr>PowerPoint Presentation</vt:lpstr>
      <vt:lpstr>LƯU Ý KHI SWAP MODEM WI-FI 6</vt:lpstr>
      <vt:lpstr>PowerPoint Presentation</vt:lpstr>
      <vt:lpstr>LƯU Ý KHI SWAP MODEM WI-FI 6</vt:lpstr>
      <vt:lpstr>LƯU Ý KHI SWAP MODEM WI-FI 6</vt:lpstr>
      <vt:lpstr>PHỤ LỤC APPs sử dụng để test, nghiệm thu dịch vụ &amp; xử lý tình huống khi Swap WiFi 6</vt:lpstr>
      <vt:lpstr>Mobile App  Network Analyzer</vt:lpstr>
      <vt:lpstr>PowerPoint Presentation</vt:lpstr>
      <vt:lpstr>PowerPoint Presentation</vt:lpstr>
      <vt:lpstr>PowerPoint Presentation</vt:lpstr>
      <vt:lpstr>PowerPoint Presentation</vt:lpstr>
      <vt:lpstr>CHỈ SỐ NGHIỆM THU TIÊU CHUẨN</vt:lpstr>
      <vt:lpstr>Chất lượng các kết nối vật lý</vt:lpstr>
      <vt:lpstr>Chất lượng các kết nối vật lý</vt:lpstr>
      <vt:lpstr>PowerPoint Presentation</vt:lpstr>
      <vt:lpstr>Chất lượng mạng tại Modem</vt:lpstr>
      <vt:lpstr>Chất lượng mạng tại Modem</vt:lpstr>
      <vt:lpstr>Chất lượng mạng tại Modem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Slize | Powerpoint Presentation</dc:title>
  <dc:subject>Powerpoint template</dc:subject>
  <dc:creator>Zacomic Studios</dc:creator>
  <cp:keywords>Powerpoint, presentations, ppt, pptx, slides</cp:keywords>
  <cp:lastModifiedBy>DAO TAO TINPNC</cp:lastModifiedBy>
  <cp:revision>1</cp:revision>
  <dcterms:created xsi:type="dcterms:W3CDTF">2023-12-18T01:39:46Z</dcterms:created>
  <dcterms:modified xsi:type="dcterms:W3CDTF">2023-12-18T01:41:46Z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2023-12-13T00:00:00Z</vt:filetime>
  </property>
  <property fmtid="{D5CDD505-2E9C-101B-9397-08002B2CF9AE}" pid="3" name="Creator">
    <vt:lpwstr>Microsoft® PowerPoint® for Microsoft 365</vt:lpwstr>
  </property>
  <property fmtid="{D5CDD505-2E9C-101B-9397-08002B2CF9AE}" pid="4" name="LastSaved">
    <vt:filetime>2023-12-18T00:00:00Z</vt:filetime>
  </property>
</Properties>
</file>